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7" d="100"/>
          <a:sy n="57" d="100"/>
        </p:scale>
        <p:origin x="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wmf"/><Relationship Id="rId1" Type="http://schemas.openxmlformats.org/officeDocument/2006/relationships/image" Target="../media/image19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media/image1.jpg>
</file>

<file path=ppt/media/image10.png>
</file>

<file path=ppt/media/image11.svg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jpg>
</file>

<file path=ppt/media/image20.wmf>
</file>

<file path=ppt/media/image21.wmf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wmf>
</file>

<file path=ppt/media/image29.png>
</file>

<file path=ppt/media/image3.jpg>
</file>

<file path=ppt/media/image4.jpeg>
</file>

<file path=ppt/media/image5.JPG>
</file>

<file path=ppt/media/image6.wmf>
</file>

<file path=ppt/media/image7.wmf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F8C3D-8C5C-4118-B755-124BBF08FC2C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797CBF-68E4-450D-9846-132CB898F5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29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the species for which we survey are obvious…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8014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Stop and emphasize multiple competing hypotheses.  Mention there are other approaches (GOF; NHST) but we’re dogmatically </a:t>
            </a:r>
            <a:r>
              <a:rPr lang="en-US"/>
              <a:t>not discussiong </a:t>
            </a:r>
            <a:r>
              <a:rPr lang="en-US" dirty="0"/>
              <a:t>them…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731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…other times they are not obvious.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7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We’d be done.  Psi is easily calculated.</a:t>
            </a:r>
          </a:p>
          <a:p>
            <a:r>
              <a:rPr lang="en-US" dirty="0"/>
              <a:t>Discuss psi (probability of occupancy) </a:t>
            </a:r>
          </a:p>
          <a:p>
            <a:r>
              <a:rPr lang="en-US" dirty="0"/>
              <a:t>X=number of sites with detections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39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build a model to estimate both psi and p at the same time by making our response variable the detection history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233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Detection history is our response variable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96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 through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060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this quick – it’s really just for the mathematically inclined.  Show it, and move on – if people want more they can have it at the break.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69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a simple linear model – don’t need to go too in depth here but just to show that this is really just logistic regression.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805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7CBF-68E4-450D-9846-132CB898F55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430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67734-60CB-4011-9ADB-DE2187DF59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911D6E-AD2C-46A6-BE4E-D4D00DCB1E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B56E9-8FAC-4B18-BFF1-FB066D240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8B45E-F2F7-4A73-B5D9-BC9889D6F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9E3F2-8051-490C-BD94-CF8987B21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10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5862-176D-4043-AB5E-3A36C3E24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256D8C-DFFD-438F-BCBE-4845ABC386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972CA-E5AA-45B5-8C1B-00C9F6F93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569BB-9D7D-4DE5-BA8B-F54412FE1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53F94-2DFE-408D-A34E-8524A5538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66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161119-E33C-49E2-BDE1-681EA891DE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9D91A-BB8F-4B8E-BABD-7821FFA0F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708A6-926C-490A-99B7-66830DCDB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CC5C6-0103-4933-8346-D9722770D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6807D-9198-48AC-8E97-BC2E6D69B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68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E2FED-06A7-401E-9E77-CDC13D119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D29BE-24ED-4DC7-BC1E-077924599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8907F-A92D-4F40-BD4E-463A04FFE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B1F44-ADD7-4501-ACD8-B933E1AF9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C18DF-6A1B-4863-A8E9-BB701E4F1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26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13C8A-58D5-4A8F-AFC5-9508FDD44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BBFC5-81A4-4C47-9D20-103065EC4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669D4-C5D1-4D92-812A-6D5F9C661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19337-C42E-4C93-980A-F79B0841E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E0E96-F8F8-4E37-BE36-5365FD228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21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F46E7-6B90-4796-9E13-46E65E47C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F7439-CE33-4394-841A-5EAD1D8F5B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854DA1-90AA-4E37-8530-C3EFBEB01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0D9302-D43F-49E9-9F19-26E88A713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9F008-F2C1-47A2-A971-6ED362938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A7D69-8F12-49F0-992D-EA6CC877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91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34C4A-7095-44AF-8C40-AA551C0E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37BDF1-2A29-4D4E-A3F4-2C89083E6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CF1FDB-ED45-4A96-9BC0-7AA49A1F2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F9808E-EC91-4232-BC3B-0517EE188F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D2242C-32D1-4E99-854C-760FBAC5C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C318A0-0389-45EE-A007-9B6FE3FA2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C22811-A099-4D91-AC21-92C17B0C4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88705A-A699-430E-A62D-E84C87E69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85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02F5A-6238-4592-AD76-0094A08F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4338B6-3B8D-4D18-8E6C-903264C60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C36485-1024-43C6-B847-FFB8FBE4D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716DAC-FF9F-4959-8BDB-E43510939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919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50C870-A3C0-4D88-A0DB-714C5EFA9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611A9C-E092-412C-B5DE-F5E0ECB2F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E04AE3-4906-4451-9C61-9FCF00F47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66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E1E21-1EC9-4CBD-9049-186AB714F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69F42-97E8-425E-B556-231EF2573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8FF9B-7B79-4C81-86F5-49805937E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5414D4-112D-4C1C-934B-E9576F4BE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9086F-84BB-4338-BB65-B3AF088F9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A437BA-A722-4FC7-8CA2-85C61E6AC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605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CBF71-BC85-4D21-8DC9-0C1D8A428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3C82BA-92AD-4CDE-9448-CA624692BE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3985C3-7051-454F-9414-EE243BDD5F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092077-6E80-47CA-B5B1-04D63BAC1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71DA75-1DDF-4C3D-9A67-E6AA81541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0872D-8290-446C-B74F-4E6A6633C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19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B5C055-B742-42C9-8447-F3CAAF6F2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2AC3EC-0EB7-490A-B1B9-CA9F052C0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A0ED5-0D88-4CEA-8523-DAC1F18F3C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9E3526-FC56-408C-B81F-DE8C0B4DEA19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D4371-3BDF-4CFE-91DA-27AB4E462B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94AFA-D0ED-4D42-81EF-E9703D139A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16467-CAFE-465A-84D5-4AB45A04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753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4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5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6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7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8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0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0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12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8.wmf"/><Relationship Id="rId4" Type="http://schemas.openxmlformats.org/officeDocument/2006/relationships/oleObject" Target="../embeddings/oleObject13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3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2.wmf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id="{B99CB055-8691-4B9D-BECF-D8FD152D20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431"/>
          <a:stretch/>
        </p:blipFill>
        <p:spPr>
          <a:xfrm>
            <a:off x="3710152" y="0"/>
            <a:ext cx="848184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9D885F3-B555-4EB6-ADC9-882AB8264563}"/>
              </a:ext>
            </a:extLst>
          </p:cNvPr>
          <p:cNvSpPr/>
          <p:nvPr/>
        </p:nvSpPr>
        <p:spPr>
          <a:xfrm>
            <a:off x="0" y="0"/>
            <a:ext cx="8481848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5000">
                <a:schemeClr val="bg1">
                  <a:alpha val="32000"/>
                </a:schemeClr>
              </a:gs>
              <a:gs pos="41000">
                <a:schemeClr val="bg1"/>
              </a:gs>
              <a:gs pos="42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B030A3-A80F-4AD3-81AA-EBAB4066D446}"/>
              </a:ext>
            </a:extLst>
          </p:cNvPr>
          <p:cNvSpPr txBox="1"/>
          <p:nvPr/>
        </p:nvSpPr>
        <p:spPr>
          <a:xfrm>
            <a:off x="291548" y="980662"/>
            <a:ext cx="4704522" cy="2737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>
                <a:latin typeface="Bahnschrift SemiBold" panose="020B0502040204020203" pitchFamily="34" charset="0"/>
              </a:rPr>
              <a:t>Single-season,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latin typeface="Bahnschrift SemiBold" panose="020B0502040204020203" pitchFamily="34" charset="0"/>
              </a:rPr>
              <a:t>Single-species</a:t>
            </a:r>
          </a:p>
          <a:p>
            <a:pPr>
              <a:lnSpc>
                <a:spcPct val="150000"/>
              </a:lnSpc>
            </a:pPr>
            <a:r>
              <a:rPr lang="en-US" sz="4000" b="1" dirty="0">
                <a:latin typeface="Bahnschrift SemiBold" panose="020B0502040204020203" pitchFamily="34" charset="0"/>
              </a:rPr>
              <a:t>Occupancy Models</a:t>
            </a:r>
          </a:p>
        </p:txBody>
      </p:sp>
    </p:spTree>
    <p:extLst>
      <p:ext uri="{BB962C8B-B14F-4D97-AF65-F5344CB8AC3E}">
        <p14:creationId xmlns:p14="http://schemas.microsoft.com/office/powerpoint/2010/main" val="55488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D011C0-CE82-4C6A-BA4E-30CFA4BF72B6}"/>
              </a:ext>
            </a:extLst>
          </p:cNvPr>
          <p:cNvSpPr txBox="1"/>
          <p:nvPr/>
        </p:nvSpPr>
        <p:spPr>
          <a:xfrm>
            <a:off x="6906142" y="2432209"/>
            <a:ext cx="2404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</a:t>
            </a:r>
            <a:r>
              <a:rPr lang="en-US" sz="3600" baseline="-25000" dirty="0"/>
              <a:t>1</a:t>
            </a:r>
            <a:r>
              <a:rPr lang="en-US" sz="3600" dirty="0"/>
              <a:t>: 0, 0, 1, 1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A473EC7-02AA-4915-BFE4-AF64F1EB06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4320797"/>
              </p:ext>
            </p:extLst>
          </p:nvPr>
        </p:nvGraphicFramePr>
        <p:xfrm>
          <a:off x="2881033" y="3785712"/>
          <a:ext cx="3162748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Equation" r:id="rId3" imgW="1066680" imgH="215640" progId="Equation.KSEE3">
                  <p:embed/>
                </p:oleObj>
              </mc:Choice>
              <mc:Fallback>
                <p:oleObj name="Equation" r:id="rId3" imgW="1066680" imgH="215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81033" y="3785712"/>
                        <a:ext cx="3162748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D994149-716D-4B9D-B945-F304C98217B7}"/>
              </a:ext>
            </a:extLst>
          </p:cNvPr>
          <p:cNvCxnSpPr>
            <a:endCxn id="4" idx="0"/>
          </p:cNvCxnSpPr>
          <p:nvPr/>
        </p:nvCxnSpPr>
        <p:spPr>
          <a:xfrm flipH="1">
            <a:off x="4462407" y="3078540"/>
            <a:ext cx="3251455" cy="7071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790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C35B5F-E7B2-4C74-90F9-AFBE765C91DC}"/>
              </a:ext>
            </a:extLst>
          </p:cNvPr>
          <p:cNvGrpSpPr/>
          <p:nvPr/>
        </p:nvGrpSpPr>
        <p:grpSpPr>
          <a:xfrm>
            <a:off x="2632037" y="2429083"/>
            <a:ext cx="6927927" cy="1999834"/>
            <a:chOff x="257331" y="1021080"/>
            <a:chExt cx="6927927" cy="199983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D011C0-CE82-4C6A-BA4E-30CFA4BF72B6}"/>
                </a:ext>
              </a:extLst>
            </p:cNvPr>
            <p:cNvSpPr txBox="1"/>
            <p:nvPr/>
          </p:nvSpPr>
          <p:spPr>
            <a:xfrm>
              <a:off x="4282440" y="1021080"/>
              <a:ext cx="24048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h</a:t>
              </a:r>
              <a:r>
                <a:rPr lang="en-US" sz="3600" baseline="-25000" dirty="0"/>
                <a:t>1</a:t>
              </a:r>
              <a:r>
                <a:rPr lang="en-US" sz="3600" dirty="0"/>
                <a:t>: 0, 0, 1, 1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D994149-716D-4B9D-B945-F304C98217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38705" y="1667411"/>
              <a:ext cx="3251455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5" name="Object 4">
              <a:extLst>
                <a:ext uri="{FF2B5EF4-FFF2-40B4-BE49-F238E27FC236}">
                  <a16:creationId xmlns:a16="http://schemas.microsoft.com/office/drawing/2014/main" id="{C67286BD-BFB9-447A-8EB2-B5B0EB76E9F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63815794"/>
                </p:ext>
              </p:extLst>
            </p:nvPr>
          </p:nvGraphicFramePr>
          <p:xfrm>
            <a:off x="257331" y="2380834"/>
            <a:ext cx="6927927" cy="64008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8" name="Equation" r:id="rId3" imgW="2336760" imgH="215640" progId="Equation.KSEE3">
                    <p:embed/>
                  </p:oleObj>
                </mc:Choice>
                <mc:Fallback>
                  <p:oleObj name="Equation" r:id="rId3" imgW="2336760" imgH="21564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57331" y="2380834"/>
                          <a:ext cx="6927927" cy="64008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BA0D752-CD7B-4C16-890F-387E63A17345}"/>
                </a:ext>
              </a:extLst>
            </p:cNvPr>
            <p:cNvCxnSpPr>
              <a:cxnSpLocks/>
              <a:stCxn id="3" idx="2"/>
            </p:cNvCxnSpPr>
            <p:nvPr/>
          </p:nvCxnSpPr>
          <p:spPr>
            <a:xfrm>
              <a:off x="5484853" y="1667411"/>
              <a:ext cx="0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8438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8619558-0DB9-4E89-8348-9B41266CBD52}"/>
              </a:ext>
            </a:extLst>
          </p:cNvPr>
          <p:cNvGrpSpPr/>
          <p:nvPr/>
        </p:nvGrpSpPr>
        <p:grpSpPr>
          <a:xfrm>
            <a:off x="2200275" y="2429083"/>
            <a:ext cx="7791450" cy="2000042"/>
            <a:chOff x="164433" y="1021080"/>
            <a:chExt cx="7791450" cy="200004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D011C0-CE82-4C6A-BA4E-30CFA4BF72B6}"/>
                </a:ext>
              </a:extLst>
            </p:cNvPr>
            <p:cNvSpPr txBox="1"/>
            <p:nvPr/>
          </p:nvSpPr>
          <p:spPr>
            <a:xfrm>
              <a:off x="4282440" y="1021080"/>
              <a:ext cx="24048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h</a:t>
              </a:r>
              <a:r>
                <a:rPr lang="en-US" sz="3600" baseline="-25000" dirty="0"/>
                <a:t>1</a:t>
              </a:r>
              <a:r>
                <a:rPr lang="en-US" sz="3600" dirty="0"/>
                <a:t>: 0, 0, 1, 1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D994149-716D-4B9D-B945-F304C98217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38706" y="1609577"/>
              <a:ext cx="3187401" cy="76500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BA0D752-CD7B-4C16-890F-387E63A17345}"/>
                </a:ext>
              </a:extLst>
            </p:cNvPr>
            <p:cNvCxnSpPr>
              <a:cxnSpLocks/>
            </p:cNvCxnSpPr>
            <p:nvPr/>
          </p:nvCxnSpPr>
          <p:spPr>
            <a:xfrm>
              <a:off x="5561053" y="1652171"/>
              <a:ext cx="0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DB822FF1-C5F2-4E32-BFBD-35FDECAD5C2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76158947"/>
                </p:ext>
              </p:extLst>
            </p:nvPr>
          </p:nvGraphicFramePr>
          <p:xfrm>
            <a:off x="164433" y="2381360"/>
            <a:ext cx="7791450" cy="6397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3" name="Equation" r:id="rId3" imgW="2628720" imgH="215640" progId="Equation.KSEE3">
                    <p:embed/>
                  </p:oleObj>
                </mc:Choice>
                <mc:Fallback>
                  <p:oleObj name="Equation" r:id="rId3" imgW="2628720" imgH="21564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164433" y="2381360"/>
                          <a:ext cx="7791450" cy="63976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4DE1A56F-1DF0-4991-AF54-4393EF68231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609577"/>
              <a:ext cx="1493520" cy="92026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5018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4A01E4C-1E6A-4785-ADEF-0A5B7204ED6C}"/>
              </a:ext>
            </a:extLst>
          </p:cNvPr>
          <p:cNvGrpSpPr/>
          <p:nvPr/>
        </p:nvGrpSpPr>
        <p:grpSpPr>
          <a:xfrm>
            <a:off x="1784350" y="2429034"/>
            <a:ext cx="8623300" cy="2000091"/>
            <a:chOff x="84455" y="1021080"/>
            <a:chExt cx="8623300" cy="200009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D011C0-CE82-4C6A-BA4E-30CFA4BF72B6}"/>
                </a:ext>
              </a:extLst>
            </p:cNvPr>
            <p:cNvSpPr txBox="1"/>
            <p:nvPr/>
          </p:nvSpPr>
          <p:spPr>
            <a:xfrm>
              <a:off x="4282440" y="1021080"/>
              <a:ext cx="24048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/>
                <a:t>h</a:t>
              </a:r>
              <a:r>
                <a:rPr lang="en-US" sz="3600" baseline="-25000" dirty="0"/>
                <a:t>1</a:t>
              </a:r>
              <a:r>
                <a:rPr lang="en-US" sz="3600" dirty="0"/>
                <a:t>: 0, 0, 1, 1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D994149-716D-4B9D-B945-F304C98217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38706" y="1609577"/>
              <a:ext cx="3187401" cy="76500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BA0D752-CD7B-4C16-890F-387E63A17345}"/>
                </a:ext>
              </a:extLst>
            </p:cNvPr>
            <p:cNvCxnSpPr>
              <a:cxnSpLocks/>
            </p:cNvCxnSpPr>
            <p:nvPr/>
          </p:nvCxnSpPr>
          <p:spPr>
            <a:xfrm>
              <a:off x="5561053" y="1652171"/>
              <a:ext cx="0" cy="70717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DB822FF1-C5F2-4E32-BFBD-35FDECAD5C2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13822777"/>
                </p:ext>
              </p:extLst>
            </p:nvPr>
          </p:nvGraphicFramePr>
          <p:xfrm>
            <a:off x="84455" y="2381409"/>
            <a:ext cx="8623300" cy="6397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5" name="Equation" r:id="rId3" imgW="2908080" imgH="215640" progId="Equation.KSEE3">
                    <p:embed/>
                  </p:oleObj>
                </mc:Choice>
                <mc:Fallback>
                  <p:oleObj name="Equation" r:id="rId3" imgW="2908080" imgH="215640" progId="Equation.KSEE3">
                    <p:embed/>
                    <p:pic>
                      <p:nvPicPr>
                        <p:cNvPr id="4" name="Object 3">
                          <a:extLst>
                            <a:ext uri="{FF2B5EF4-FFF2-40B4-BE49-F238E27FC236}">
                              <a16:creationId xmlns:a16="http://schemas.microsoft.com/office/drawing/2014/main" id="{DB822FF1-C5F2-4E32-BFBD-35FDECAD5C2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84455" y="2381409"/>
                          <a:ext cx="8623300" cy="63976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4DE1A56F-1DF0-4991-AF54-4393EF68231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609577"/>
              <a:ext cx="1493520" cy="92026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162ED02-C131-43D5-977D-8FCDC24A3663}"/>
                </a:ext>
              </a:extLst>
            </p:cNvPr>
            <p:cNvCxnSpPr>
              <a:cxnSpLocks/>
            </p:cNvCxnSpPr>
            <p:nvPr/>
          </p:nvCxnSpPr>
          <p:spPr>
            <a:xfrm>
              <a:off x="6475452" y="1631484"/>
              <a:ext cx="1789868" cy="92026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096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08F32-C726-460B-805B-EEE022B23E5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histories as probability statements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1EAA79-252E-4A0D-9A8A-9C4F790DB5C3}"/>
              </a:ext>
            </a:extLst>
          </p:cNvPr>
          <p:cNvSpPr/>
          <p:nvPr/>
        </p:nvSpPr>
        <p:spPr>
          <a:xfrm>
            <a:off x="2987040" y="1112520"/>
            <a:ext cx="6217920" cy="97536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Bahnschrift SemiBold" panose="020B0502040204020203" pitchFamily="34" charset="0"/>
              </a:rPr>
              <a:t>CHECK YOURSELF!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78F25B-7F64-4379-8ED6-A607D754071C}"/>
              </a:ext>
            </a:extLst>
          </p:cNvPr>
          <p:cNvSpPr txBox="1"/>
          <p:nvPr/>
        </p:nvSpPr>
        <p:spPr>
          <a:xfrm>
            <a:off x="1531620" y="2497296"/>
            <a:ext cx="9128760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/>
              <a:t>Write the probability statement for the detection history:</a:t>
            </a:r>
          </a:p>
          <a:p>
            <a:pPr algn="ctr">
              <a:lnSpc>
                <a:spcPct val="150000"/>
              </a:lnSpc>
            </a:pPr>
            <a:r>
              <a:rPr lang="en-US" sz="2800" dirty="0"/>
              <a:t>h</a:t>
            </a:r>
            <a:r>
              <a:rPr lang="en-US" sz="2800" baseline="-25000" dirty="0"/>
              <a:t>1</a:t>
            </a:r>
            <a:r>
              <a:rPr lang="en-US" sz="2800" dirty="0"/>
              <a:t>: 1, 0, 0,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B17824-56FB-4C81-AF6A-346A58820862}"/>
              </a:ext>
            </a:extLst>
          </p:cNvPr>
          <p:cNvSpPr txBox="1"/>
          <p:nvPr/>
        </p:nvSpPr>
        <p:spPr>
          <a:xfrm>
            <a:off x="5430970" y="4224893"/>
            <a:ext cx="1374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Answer:</a:t>
            </a:r>
            <a:endParaRPr lang="en-US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F28430E4-ECF2-4E0F-845B-3D7F6B115E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1833644"/>
              </p:ext>
            </p:extLst>
          </p:nvPr>
        </p:nvGraphicFramePr>
        <p:xfrm>
          <a:off x="1806857" y="5157529"/>
          <a:ext cx="8622256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7" name="Equation" r:id="rId3" imgW="2908080" imgH="215640" progId="Equation.KSEE3">
                  <p:embed/>
                </p:oleObj>
              </mc:Choice>
              <mc:Fallback>
                <p:oleObj name="Equation" r:id="rId3" imgW="2908080" imgH="215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06857" y="5157529"/>
                        <a:ext cx="8622256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2842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6849D6-4795-4DED-BFD6-6706431A6BD5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the likelihood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CEA111E-9D23-4065-B2D8-2976C9260E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0467291"/>
              </p:ext>
            </p:extLst>
          </p:nvPr>
        </p:nvGraphicFramePr>
        <p:xfrm>
          <a:off x="3070411" y="1219199"/>
          <a:ext cx="6051178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1" name="Equation" r:id="rId4" imgW="1904760" imgH="431640" progId="Equation.KSEE3">
                  <p:embed/>
                </p:oleObj>
              </mc:Choice>
              <mc:Fallback>
                <p:oleObj name="Equation" r:id="rId4" imgW="1904760" imgH="431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70411" y="1219199"/>
                        <a:ext cx="6051178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C4CC2B-390F-40ED-B2F2-699AAC65D5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2019455"/>
              </p:ext>
            </p:extLst>
          </p:nvPr>
        </p:nvGraphicFramePr>
        <p:xfrm>
          <a:off x="1964872" y="2590799"/>
          <a:ext cx="8262256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2" name="Equation" r:id="rId6" imgW="3213000" imgH="533160" progId="Equation.KSEE3">
                  <p:embed/>
                </p:oleObj>
              </mc:Choice>
              <mc:Fallback>
                <p:oleObj name="Equation" r:id="rId6" imgW="3213000" imgH="53316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64872" y="2590799"/>
                        <a:ext cx="8262256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E1C8374-7D56-4D4C-9877-2BFBD499E99A}"/>
              </a:ext>
            </a:extLst>
          </p:cNvPr>
          <p:cNvSpPr txBox="1"/>
          <p:nvPr/>
        </p:nvSpPr>
        <p:spPr>
          <a:xfrm>
            <a:off x="107112" y="4531913"/>
            <a:ext cx="12021754" cy="13181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/>
              <a:t>Don’t worry about the math (unless you want to).  </a:t>
            </a:r>
          </a:p>
          <a:p>
            <a:pPr algn="ctr">
              <a:lnSpc>
                <a:spcPct val="150000"/>
              </a:lnSpc>
            </a:pPr>
            <a:r>
              <a:rPr lang="en-US" sz="2800" dirty="0"/>
              <a:t>The point is that we can use standard tools to estimate </a:t>
            </a:r>
            <a:r>
              <a:rPr lang="el-GR" sz="2800" dirty="0"/>
              <a:t>ψ</a:t>
            </a:r>
            <a:r>
              <a:rPr lang="en-US" sz="2800" dirty="0"/>
              <a:t> and </a:t>
            </a:r>
            <a:r>
              <a:rPr lang="en-US" sz="2800" i="1" dirty="0"/>
              <a:t>p </a:t>
            </a:r>
            <a:r>
              <a:rPr lang="en-US" sz="2800" i="1" u="sng" dirty="0"/>
              <a:t>at the same time</a:t>
            </a:r>
            <a:r>
              <a:rPr lang="en-US" sz="2800" i="1" dirty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6578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70D62-7D27-4233-A7CE-E8591587E728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assumptions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FCB59FC-C745-46F5-8C05-133C2335F49A}"/>
              </a:ext>
            </a:extLst>
          </p:cNvPr>
          <p:cNvSpPr/>
          <p:nvPr/>
        </p:nvSpPr>
        <p:spPr>
          <a:xfrm>
            <a:off x="257330" y="1154430"/>
            <a:ext cx="5991069" cy="4267200"/>
          </a:xfrm>
          <a:prstGeom prst="roundRect">
            <a:avLst>
              <a:gd name="adj" fmla="val 818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Occupancy does not change during a season;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occupancy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detection (given presence)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during each survey visit is independent of detection during other visits; and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histories at each site are independent of each other.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BAECF5C-CB0F-4A87-87E3-DF2145BC3FBF}"/>
              </a:ext>
            </a:extLst>
          </p:cNvPr>
          <p:cNvCxnSpPr/>
          <p:nvPr/>
        </p:nvCxnSpPr>
        <p:spPr>
          <a:xfrm flipV="1">
            <a:off x="5514975" y="971550"/>
            <a:ext cx="1905000" cy="60960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6E758B9-6C9B-41DD-8679-337310978BA1}"/>
              </a:ext>
            </a:extLst>
          </p:cNvPr>
          <p:cNvSpPr txBox="1"/>
          <p:nvPr/>
        </p:nvSpPr>
        <p:spPr>
          <a:xfrm>
            <a:off x="7419975" y="785098"/>
            <a:ext cx="286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do we define a season?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36559CB-9BF2-4B86-BA15-30986F7333D2}"/>
              </a:ext>
            </a:extLst>
          </p:cNvPr>
          <p:cNvCxnSpPr>
            <a:cxnSpLocks/>
          </p:cNvCxnSpPr>
          <p:nvPr/>
        </p:nvCxnSpPr>
        <p:spPr>
          <a:xfrm flipV="1">
            <a:off x="6096000" y="1933575"/>
            <a:ext cx="1228725" cy="7048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C980372-2B52-4EA3-A048-295CF6A103FD}"/>
              </a:ext>
            </a:extLst>
          </p:cNvPr>
          <p:cNvSpPr txBox="1"/>
          <p:nvPr/>
        </p:nvSpPr>
        <p:spPr>
          <a:xfrm>
            <a:off x="7400924" y="1748909"/>
            <a:ext cx="1108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now…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695536-D0E7-4A25-8D77-B11AC66D11AC}"/>
              </a:ext>
            </a:extLst>
          </p:cNvPr>
          <p:cNvCxnSpPr>
            <a:cxnSpLocks/>
          </p:cNvCxnSpPr>
          <p:nvPr/>
        </p:nvCxnSpPr>
        <p:spPr>
          <a:xfrm flipV="1">
            <a:off x="5557837" y="2118241"/>
            <a:ext cx="1985963" cy="66687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27A0C8F-EBCC-4DE3-B049-1F31B3C2868F}"/>
              </a:ext>
            </a:extLst>
          </p:cNvPr>
          <p:cNvCxnSpPr>
            <a:cxnSpLocks/>
          </p:cNvCxnSpPr>
          <p:nvPr/>
        </p:nvCxnSpPr>
        <p:spPr>
          <a:xfrm flipV="1">
            <a:off x="5936455" y="3689985"/>
            <a:ext cx="1150145" cy="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B7E5FB8-642D-4816-ABEE-7F6072E28F3D}"/>
              </a:ext>
            </a:extLst>
          </p:cNvPr>
          <p:cNvSpPr txBox="1"/>
          <p:nvPr/>
        </p:nvSpPr>
        <p:spPr>
          <a:xfrm>
            <a:off x="7086600" y="3505319"/>
            <a:ext cx="514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can be non-trivial (e.g., occupancy of a nest site)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E4EB37C-F0B8-4C62-8F89-84E70EC5EAD9}"/>
              </a:ext>
            </a:extLst>
          </p:cNvPr>
          <p:cNvCxnSpPr>
            <a:cxnSpLocks/>
          </p:cNvCxnSpPr>
          <p:nvPr/>
        </p:nvCxnSpPr>
        <p:spPr>
          <a:xfrm flipV="1">
            <a:off x="6092427" y="4594860"/>
            <a:ext cx="879873" cy="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AB32A2B-B5DD-4221-A4EA-13E11D93C968}"/>
              </a:ext>
            </a:extLst>
          </p:cNvPr>
          <p:cNvSpPr txBox="1"/>
          <p:nvPr/>
        </p:nvSpPr>
        <p:spPr>
          <a:xfrm>
            <a:off x="6940421" y="4410193"/>
            <a:ext cx="3747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Highly mobile species are problematic</a:t>
            </a:r>
          </a:p>
        </p:txBody>
      </p:sp>
    </p:spTree>
    <p:extLst>
      <p:ext uri="{BB962C8B-B14F-4D97-AF65-F5344CB8AC3E}">
        <p14:creationId xmlns:p14="http://schemas.microsoft.com/office/powerpoint/2010/main" val="224008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5" grpId="0"/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1B288B-2CF2-42A2-82FC-65C4112510CE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Including Covariates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6C6B3A8-F77B-49AB-AFDB-0F4AA5FA6D00}"/>
              </a:ext>
            </a:extLst>
          </p:cNvPr>
          <p:cNvSpPr/>
          <p:nvPr/>
        </p:nvSpPr>
        <p:spPr>
          <a:xfrm>
            <a:off x="257330" y="1154430"/>
            <a:ext cx="5991069" cy="4267200"/>
          </a:xfrm>
          <a:prstGeom prst="roundRect">
            <a:avLst>
              <a:gd name="adj" fmla="val 818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Occupancy does not change during a season;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occupancy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detection (given presence)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during each survey visit is independent of detection during other visits; and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histories at each site are independent of each other.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418962-C8D1-401C-9552-6A3FD96CC233}"/>
              </a:ext>
            </a:extLst>
          </p:cNvPr>
          <p:cNvGrpSpPr/>
          <p:nvPr/>
        </p:nvGrpSpPr>
        <p:grpSpPr>
          <a:xfrm>
            <a:off x="7093152" y="1997235"/>
            <a:ext cx="3934923" cy="2330970"/>
            <a:chOff x="579616" y="4182256"/>
            <a:chExt cx="3934923" cy="2330970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10237FD-F15C-413D-8CB5-272F1E2F555A}"/>
                </a:ext>
              </a:extLst>
            </p:cNvPr>
            <p:cNvSpPr/>
            <p:nvPr/>
          </p:nvSpPr>
          <p:spPr>
            <a:xfrm>
              <a:off x="584616" y="4182256"/>
              <a:ext cx="3927423" cy="2330970"/>
            </a:xfrm>
            <a:prstGeom prst="rect">
              <a:avLst/>
            </a:pr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5AAC8E4-7E8D-437B-93ED-071C1144AD40}"/>
                </a:ext>
              </a:extLst>
            </p:cNvPr>
            <p:cNvCxnSpPr/>
            <p:nvPr/>
          </p:nvCxnSpPr>
          <p:spPr>
            <a:xfrm>
              <a:off x="92939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A9FD3E4-9135-4AD4-8B0A-1C3261C5CD9B}"/>
                </a:ext>
              </a:extLst>
            </p:cNvPr>
            <p:cNvCxnSpPr/>
            <p:nvPr/>
          </p:nvCxnSpPr>
          <p:spPr>
            <a:xfrm>
              <a:off x="129165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BDABC91-8B0F-4E84-9A9F-E07C451118E6}"/>
                </a:ext>
              </a:extLst>
            </p:cNvPr>
            <p:cNvCxnSpPr/>
            <p:nvPr/>
          </p:nvCxnSpPr>
          <p:spPr>
            <a:xfrm>
              <a:off x="16214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9717008-E0DC-45A6-89ED-7418DD2E93FD}"/>
                </a:ext>
              </a:extLst>
            </p:cNvPr>
            <p:cNvCxnSpPr/>
            <p:nvPr/>
          </p:nvCxnSpPr>
          <p:spPr>
            <a:xfrm>
              <a:off x="198369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0888C0A-E0EA-4CA8-A705-710D546CD8F6}"/>
                </a:ext>
              </a:extLst>
            </p:cNvPr>
            <p:cNvCxnSpPr/>
            <p:nvPr/>
          </p:nvCxnSpPr>
          <p:spPr>
            <a:xfrm>
              <a:off x="2325974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7BB60FA-D71B-4775-BAF3-C924DB69979A}"/>
                </a:ext>
              </a:extLst>
            </p:cNvPr>
            <p:cNvCxnSpPr/>
            <p:nvPr/>
          </p:nvCxnSpPr>
          <p:spPr>
            <a:xfrm>
              <a:off x="26882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C9E41C7-D738-4848-A3D9-A654EF0E44E5}"/>
                </a:ext>
              </a:extLst>
            </p:cNvPr>
            <p:cNvCxnSpPr/>
            <p:nvPr/>
          </p:nvCxnSpPr>
          <p:spPr>
            <a:xfrm>
              <a:off x="301802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EACAF9A-D605-45EE-9161-3719767AE4E9}"/>
                </a:ext>
              </a:extLst>
            </p:cNvPr>
            <p:cNvCxnSpPr/>
            <p:nvPr/>
          </p:nvCxnSpPr>
          <p:spPr>
            <a:xfrm>
              <a:off x="338028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1DD9441-DBC7-4ABE-875E-5CDE6D71A819}"/>
                </a:ext>
              </a:extLst>
            </p:cNvPr>
            <p:cNvCxnSpPr/>
            <p:nvPr/>
          </p:nvCxnSpPr>
          <p:spPr>
            <a:xfrm>
              <a:off x="375253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A699820-798C-4035-8A15-591C99599685}"/>
                </a:ext>
              </a:extLst>
            </p:cNvPr>
            <p:cNvCxnSpPr/>
            <p:nvPr/>
          </p:nvCxnSpPr>
          <p:spPr>
            <a:xfrm>
              <a:off x="411480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668A9A0-88AE-4A7D-B76D-50F3B0BA641D}"/>
                </a:ext>
              </a:extLst>
            </p:cNvPr>
            <p:cNvCxnSpPr/>
            <p:nvPr/>
          </p:nvCxnSpPr>
          <p:spPr>
            <a:xfrm>
              <a:off x="584616" y="451060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E45497F-37E3-4C9C-8E96-C93B3FA09128}"/>
                </a:ext>
              </a:extLst>
            </p:cNvPr>
            <p:cNvCxnSpPr/>
            <p:nvPr/>
          </p:nvCxnSpPr>
          <p:spPr>
            <a:xfrm>
              <a:off x="587116" y="482789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86F6A92-3E58-443D-B11D-B6A69C549B0F}"/>
                </a:ext>
              </a:extLst>
            </p:cNvPr>
            <p:cNvCxnSpPr/>
            <p:nvPr/>
          </p:nvCxnSpPr>
          <p:spPr>
            <a:xfrm>
              <a:off x="582116" y="514269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59C7DF5-4355-4EA3-B541-B23C87EE2CEE}"/>
                </a:ext>
              </a:extLst>
            </p:cNvPr>
            <p:cNvCxnSpPr/>
            <p:nvPr/>
          </p:nvCxnSpPr>
          <p:spPr>
            <a:xfrm>
              <a:off x="584616" y="545998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97BF90F-A571-4DE4-87A6-0063F4FF634E}"/>
                </a:ext>
              </a:extLst>
            </p:cNvPr>
            <p:cNvCxnSpPr/>
            <p:nvPr/>
          </p:nvCxnSpPr>
          <p:spPr>
            <a:xfrm>
              <a:off x="579616" y="581974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00E77EC-F236-4604-8E35-E2CFBE6C068D}"/>
                </a:ext>
              </a:extLst>
            </p:cNvPr>
            <p:cNvCxnSpPr/>
            <p:nvPr/>
          </p:nvCxnSpPr>
          <p:spPr>
            <a:xfrm>
              <a:off x="582116" y="613703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1710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3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79965C-E8F8-423F-B158-1498BCB5491D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Linear models for </a:t>
            </a:r>
            <a:r>
              <a:rPr lang="el-GR" sz="2800" dirty="0">
                <a:latin typeface="Bahnschrift SemiBold" panose="020B0502040204020203" pitchFamily="34" charset="0"/>
              </a:rPr>
              <a:t>ψ</a:t>
            </a:r>
            <a:endParaRPr lang="en-US" sz="2800" dirty="0">
              <a:latin typeface="Bahnschrift SemiBold" panose="020B0502040204020203" pitchFamily="34" charset="0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F2FACAF-2F73-4CF2-9226-729799AF04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7375070"/>
              </p:ext>
            </p:extLst>
          </p:nvPr>
        </p:nvGraphicFramePr>
        <p:xfrm>
          <a:off x="2219325" y="1701800"/>
          <a:ext cx="7753350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4" name="Equation" r:id="rId4" imgW="2273040" imgH="241200" progId="Equation.KSEE3">
                  <p:embed/>
                </p:oleObj>
              </mc:Choice>
              <mc:Fallback>
                <p:oleObj name="Equation" r:id="rId4" imgW="2273040" imgH="24120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19325" y="1701800"/>
                        <a:ext cx="7753350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4FCE78A-F2EB-4404-8E47-1DD470C65DE1}"/>
              </a:ext>
            </a:extLst>
          </p:cNvPr>
          <p:cNvSpPr txBox="1"/>
          <p:nvPr/>
        </p:nvSpPr>
        <p:spPr>
          <a:xfrm>
            <a:off x="1014761" y="4583151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Link function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1A2F335-AFE4-4007-85FA-03369BB7F34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1774745" y="2397512"/>
            <a:ext cx="890396" cy="21856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549F72-C866-4DE0-A9DE-6FFF3079A814}"/>
              </a:ext>
            </a:extLst>
          </p:cNvPr>
          <p:cNvSpPr txBox="1"/>
          <p:nvPr/>
        </p:nvSpPr>
        <p:spPr>
          <a:xfrm>
            <a:off x="4077630" y="3832302"/>
            <a:ext cx="140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Coefficients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7F485F8-1240-43A3-99CD-14E35827CB15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778303" y="2397512"/>
            <a:ext cx="0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43C3579-A63F-443E-84DE-4AFA6FB5C938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778303" y="2397512"/>
            <a:ext cx="974809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43088C-637A-4983-93EB-896656ABD8FC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4778303" y="2397512"/>
            <a:ext cx="3217122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5781C51-29B0-4A73-840F-616DDA5CC3FF}"/>
              </a:ext>
            </a:extLst>
          </p:cNvPr>
          <p:cNvSpPr txBox="1"/>
          <p:nvPr/>
        </p:nvSpPr>
        <p:spPr>
          <a:xfrm>
            <a:off x="6117985" y="4767817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Covariates (data)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ED50436-8B2B-434F-8780-D7AD6CE237FE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6211277" y="2397512"/>
            <a:ext cx="884701" cy="23703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31EE55F-C18C-4D47-AA27-BCDDD6294F50}"/>
              </a:ext>
            </a:extLst>
          </p:cNvPr>
          <p:cNvCxnSpPr>
            <a:cxnSpLocks/>
            <a:stCxn id="19" idx="0"/>
          </p:cNvCxnSpPr>
          <p:nvPr/>
        </p:nvCxnSpPr>
        <p:spPr>
          <a:xfrm flipV="1">
            <a:off x="7095978" y="2397512"/>
            <a:ext cx="1357612" cy="23703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4FFB85F-CB11-4B2D-8FA3-B855BF72BE7A}"/>
              </a:ext>
            </a:extLst>
          </p:cNvPr>
          <p:cNvSpPr txBox="1"/>
          <p:nvPr/>
        </p:nvSpPr>
        <p:spPr>
          <a:xfrm>
            <a:off x="9015909" y="3832302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Error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AC97076-1077-4CFB-A642-6D29A62C1902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9386363" y="2397512"/>
            <a:ext cx="248291" cy="1434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4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9" grpId="0"/>
      <p:bldP spid="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1B288B-2CF2-42A2-82FC-65C4112510CE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Including Covariates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6C6B3A8-F77B-49AB-AFDB-0F4AA5FA6D00}"/>
              </a:ext>
            </a:extLst>
          </p:cNvPr>
          <p:cNvSpPr/>
          <p:nvPr/>
        </p:nvSpPr>
        <p:spPr>
          <a:xfrm>
            <a:off x="257330" y="1154430"/>
            <a:ext cx="5991069" cy="4267200"/>
          </a:xfrm>
          <a:prstGeom prst="roundRect">
            <a:avLst>
              <a:gd name="adj" fmla="val 818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Occupancy does not change during a season;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occupancy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Probability of detection (given presence) is equivalent across sites;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during each survey visit is independent of detection during other visits; and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Detection histories at each site are independent of each other.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4FE1E44-DB98-4BF5-B91B-A80F90802595}"/>
              </a:ext>
            </a:extLst>
          </p:cNvPr>
          <p:cNvGrpSpPr/>
          <p:nvPr/>
        </p:nvGrpSpPr>
        <p:grpSpPr>
          <a:xfrm>
            <a:off x="7148908" y="592182"/>
            <a:ext cx="3934923" cy="2330970"/>
            <a:chOff x="579616" y="4182256"/>
            <a:chExt cx="3934923" cy="2330970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84B7FBA-EA0A-4952-A234-D1266E48409F}"/>
                </a:ext>
              </a:extLst>
            </p:cNvPr>
            <p:cNvSpPr/>
            <p:nvPr/>
          </p:nvSpPr>
          <p:spPr>
            <a:xfrm>
              <a:off x="584616" y="4182256"/>
              <a:ext cx="3927423" cy="2330970"/>
            </a:xfrm>
            <a:prstGeom prst="rect">
              <a:avLst/>
            </a:pr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66573F-794C-47C9-B0FF-D911FAF3A895}"/>
                </a:ext>
              </a:extLst>
            </p:cNvPr>
            <p:cNvCxnSpPr/>
            <p:nvPr/>
          </p:nvCxnSpPr>
          <p:spPr>
            <a:xfrm>
              <a:off x="92939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7FBB187-8FD5-42DB-B0DC-25921F88A14F}"/>
                </a:ext>
              </a:extLst>
            </p:cNvPr>
            <p:cNvCxnSpPr/>
            <p:nvPr/>
          </p:nvCxnSpPr>
          <p:spPr>
            <a:xfrm>
              <a:off x="129165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853D35E-E233-4BA5-9819-BDAA69EA8932}"/>
                </a:ext>
              </a:extLst>
            </p:cNvPr>
            <p:cNvCxnSpPr/>
            <p:nvPr/>
          </p:nvCxnSpPr>
          <p:spPr>
            <a:xfrm>
              <a:off x="16214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1C4BDD1-C797-4A7C-A144-7858BCCBA9BF}"/>
                </a:ext>
              </a:extLst>
            </p:cNvPr>
            <p:cNvCxnSpPr/>
            <p:nvPr/>
          </p:nvCxnSpPr>
          <p:spPr>
            <a:xfrm>
              <a:off x="198369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987DAB1-FD9F-44DA-849E-3CD06146D5EA}"/>
                </a:ext>
              </a:extLst>
            </p:cNvPr>
            <p:cNvCxnSpPr/>
            <p:nvPr/>
          </p:nvCxnSpPr>
          <p:spPr>
            <a:xfrm>
              <a:off x="2325974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C84E2C3-CACD-4C2A-86C9-877C184D3A06}"/>
                </a:ext>
              </a:extLst>
            </p:cNvPr>
            <p:cNvCxnSpPr/>
            <p:nvPr/>
          </p:nvCxnSpPr>
          <p:spPr>
            <a:xfrm>
              <a:off x="2688236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B95F78E-56F1-42BA-A4D9-DF64A5EF57CF}"/>
                </a:ext>
              </a:extLst>
            </p:cNvPr>
            <p:cNvCxnSpPr/>
            <p:nvPr/>
          </p:nvCxnSpPr>
          <p:spPr>
            <a:xfrm>
              <a:off x="301802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CD818C3-372B-4425-A461-8ACE0D3C77A3}"/>
                </a:ext>
              </a:extLst>
            </p:cNvPr>
            <p:cNvCxnSpPr/>
            <p:nvPr/>
          </p:nvCxnSpPr>
          <p:spPr>
            <a:xfrm>
              <a:off x="3380282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034CD5B-D48B-4A34-9EFB-2D5A21B6658F}"/>
                </a:ext>
              </a:extLst>
            </p:cNvPr>
            <p:cNvCxnSpPr/>
            <p:nvPr/>
          </p:nvCxnSpPr>
          <p:spPr>
            <a:xfrm>
              <a:off x="3752538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C775A3C-6A87-4F2E-9AFD-D44949BC1305}"/>
                </a:ext>
              </a:extLst>
            </p:cNvPr>
            <p:cNvCxnSpPr/>
            <p:nvPr/>
          </p:nvCxnSpPr>
          <p:spPr>
            <a:xfrm>
              <a:off x="4114800" y="4182256"/>
              <a:ext cx="0" cy="233097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4A6F629-A329-42BD-AFBF-06F34320A901}"/>
                </a:ext>
              </a:extLst>
            </p:cNvPr>
            <p:cNvCxnSpPr/>
            <p:nvPr/>
          </p:nvCxnSpPr>
          <p:spPr>
            <a:xfrm>
              <a:off x="584616" y="451060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9ACF78A-656F-4F1D-83AA-D1C71922011C}"/>
                </a:ext>
              </a:extLst>
            </p:cNvPr>
            <p:cNvCxnSpPr/>
            <p:nvPr/>
          </p:nvCxnSpPr>
          <p:spPr>
            <a:xfrm>
              <a:off x="587116" y="4827896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F24B952-20F0-44F8-BE01-F5F014C3538B}"/>
                </a:ext>
              </a:extLst>
            </p:cNvPr>
            <p:cNvCxnSpPr/>
            <p:nvPr/>
          </p:nvCxnSpPr>
          <p:spPr>
            <a:xfrm>
              <a:off x="582116" y="514269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82E454F-5854-477D-BBA7-09DB3A091658}"/>
                </a:ext>
              </a:extLst>
            </p:cNvPr>
            <p:cNvCxnSpPr/>
            <p:nvPr/>
          </p:nvCxnSpPr>
          <p:spPr>
            <a:xfrm>
              <a:off x="584616" y="5459982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6AC1508-51CC-485C-9F3D-042DDC28DB68}"/>
                </a:ext>
              </a:extLst>
            </p:cNvPr>
            <p:cNvCxnSpPr/>
            <p:nvPr/>
          </p:nvCxnSpPr>
          <p:spPr>
            <a:xfrm>
              <a:off x="579616" y="581974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B105EE2-6035-4C5F-ABB4-62C7282D469D}"/>
                </a:ext>
              </a:extLst>
            </p:cNvPr>
            <p:cNvCxnSpPr/>
            <p:nvPr/>
          </p:nvCxnSpPr>
          <p:spPr>
            <a:xfrm>
              <a:off x="582116" y="6137037"/>
              <a:ext cx="3927423" cy="0"/>
            </a:xfrm>
            <a:prstGeom prst="line">
              <a:avLst/>
            </a:prstGeom>
            <a:grpFill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67" name="Table 66">
            <a:extLst>
              <a:ext uri="{FF2B5EF4-FFF2-40B4-BE49-F238E27FC236}">
                <a16:creationId xmlns:a16="http://schemas.microsoft.com/office/drawing/2014/main" id="{68D3F25C-93D6-450C-9720-1386959302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8952396"/>
              </p:ext>
            </p:extLst>
          </p:nvPr>
        </p:nvGraphicFramePr>
        <p:xfrm>
          <a:off x="6657278" y="3079188"/>
          <a:ext cx="5420348" cy="3604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87">
                  <a:extLst>
                    <a:ext uri="{9D8B030D-6E8A-4147-A177-3AD203B41FA5}">
                      <a16:colId xmlns:a16="http://schemas.microsoft.com/office/drawing/2014/main" val="1138806743"/>
                    </a:ext>
                  </a:extLst>
                </a:gridCol>
                <a:gridCol w="1355087">
                  <a:extLst>
                    <a:ext uri="{9D8B030D-6E8A-4147-A177-3AD203B41FA5}">
                      <a16:colId xmlns:a16="http://schemas.microsoft.com/office/drawing/2014/main" val="3990231794"/>
                    </a:ext>
                  </a:extLst>
                </a:gridCol>
                <a:gridCol w="1355087">
                  <a:extLst>
                    <a:ext uri="{9D8B030D-6E8A-4147-A177-3AD203B41FA5}">
                      <a16:colId xmlns:a16="http://schemas.microsoft.com/office/drawing/2014/main" val="3366633668"/>
                    </a:ext>
                  </a:extLst>
                </a:gridCol>
                <a:gridCol w="1355087">
                  <a:extLst>
                    <a:ext uri="{9D8B030D-6E8A-4147-A177-3AD203B41FA5}">
                      <a16:colId xmlns:a16="http://schemas.microsoft.com/office/drawing/2014/main" val="2142882461"/>
                    </a:ext>
                  </a:extLst>
                </a:gridCol>
              </a:tblGrid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5854275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9169549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6020435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983409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1023876"/>
                  </a:ext>
                </a:extLst>
              </a:tr>
              <a:tr h="600812">
                <a:tc>
                  <a:txBody>
                    <a:bodyPr/>
                    <a:lstStyle/>
                    <a:p>
                      <a:pPr algn="ctr"/>
                      <a:r>
                        <a:rPr lang="en-US" sz="2400" i="1" dirty="0"/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750907"/>
                  </a:ext>
                </a:extLst>
              </a:tr>
            </a:tbl>
          </a:graphicData>
        </a:graphic>
      </p:graphicFrame>
      <p:pic>
        <p:nvPicPr>
          <p:cNvPr id="68" name="Graphic 67" descr="Lightning">
            <a:extLst>
              <a:ext uri="{FF2B5EF4-FFF2-40B4-BE49-F238E27FC236}">
                <a16:creationId xmlns:a16="http://schemas.microsoft.com/office/drawing/2014/main" id="{3AB62872-5518-4B8C-962A-2D588E97D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90728" y="3555237"/>
            <a:ext cx="914400" cy="914400"/>
          </a:xfrm>
          <a:prstGeom prst="rect">
            <a:avLst/>
          </a:prstGeom>
        </p:spPr>
      </p:pic>
      <p:pic>
        <p:nvPicPr>
          <p:cNvPr id="69" name="Graphic 68" descr="Lightning">
            <a:extLst>
              <a:ext uri="{FF2B5EF4-FFF2-40B4-BE49-F238E27FC236}">
                <a16:creationId xmlns:a16="http://schemas.microsoft.com/office/drawing/2014/main" id="{2116AF77-026F-4A9C-A97D-05E5958B9B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05719" y="4148558"/>
            <a:ext cx="914400" cy="914400"/>
          </a:xfrm>
          <a:prstGeom prst="rect">
            <a:avLst/>
          </a:prstGeom>
        </p:spPr>
      </p:pic>
      <p:pic>
        <p:nvPicPr>
          <p:cNvPr id="70" name="Graphic 69" descr="Lightning">
            <a:extLst>
              <a:ext uri="{FF2B5EF4-FFF2-40B4-BE49-F238E27FC236}">
                <a16:creationId xmlns:a16="http://schemas.microsoft.com/office/drawing/2014/main" id="{038D549C-9B3A-4970-B03A-6061B97F9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28998" y="4765361"/>
            <a:ext cx="914400" cy="914400"/>
          </a:xfrm>
          <a:prstGeom prst="rect">
            <a:avLst/>
          </a:prstGeom>
        </p:spPr>
      </p:pic>
      <p:pic>
        <p:nvPicPr>
          <p:cNvPr id="71" name="Graphic 70" descr="Lightning">
            <a:extLst>
              <a:ext uri="{FF2B5EF4-FFF2-40B4-BE49-F238E27FC236}">
                <a16:creationId xmlns:a16="http://schemas.microsoft.com/office/drawing/2014/main" id="{6D1EA10A-B85B-4FEC-B189-A6D79BE66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9300" y="5351418"/>
            <a:ext cx="914400" cy="914400"/>
          </a:xfrm>
          <a:prstGeom prst="rect">
            <a:avLst/>
          </a:prstGeom>
        </p:spPr>
      </p:pic>
      <p:pic>
        <p:nvPicPr>
          <p:cNvPr id="73" name="Graphic 72" descr="Sun">
            <a:extLst>
              <a:ext uri="{FF2B5EF4-FFF2-40B4-BE49-F238E27FC236}">
                <a16:creationId xmlns:a16="http://schemas.microsoft.com/office/drawing/2014/main" id="{B9E9AA1F-5813-4141-8548-C4C01A866D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22171" y="4899483"/>
            <a:ext cx="638357" cy="638357"/>
          </a:xfrm>
          <a:prstGeom prst="rect">
            <a:avLst/>
          </a:prstGeom>
        </p:spPr>
      </p:pic>
      <p:pic>
        <p:nvPicPr>
          <p:cNvPr id="74" name="Graphic 73" descr="Sun">
            <a:extLst>
              <a:ext uri="{FF2B5EF4-FFF2-40B4-BE49-F238E27FC236}">
                <a16:creationId xmlns:a16="http://schemas.microsoft.com/office/drawing/2014/main" id="{22F73829-80E3-4D45-9D6F-C364209977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321" y="4284691"/>
            <a:ext cx="638357" cy="638357"/>
          </a:xfrm>
          <a:prstGeom prst="rect">
            <a:avLst/>
          </a:prstGeom>
        </p:spPr>
      </p:pic>
      <p:pic>
        <p:nvPicPr>
          <p:cNvPr id="75" name="Graphic 74" descr="Sun">
            <a:extLst>
              <a:ext uri="{FF2B5EF4-FFF2-40B4-BE49-F238E27FC236}">
                <a16:creationId xmlns:a16="http://schemas.microsoft.com/office/drawing/2014/main" id="{A758EE1D-246F-4AAD-954A-82F075E129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00600" y="4289832"/>
            <a:ext cx="638357" cy="638357"/>
          </a:xfrm>
          <a:prstGeom prst="rect">
            <a:avLst/>
          </a:prstGeom>
        </p:spPr>
      </p:pic>
      <p:pic>
        <p:nvPicPr>
          <p:cNvPr id="76" name="Graphic 75" descr="Sun">
            <a:extLst>
              <a:ext uri="{FF2B5EF4-FFF2-40B4-BE49-F238E27FC236}">
                <a16:creationId xmlns:a16="http://schemas.microsoft.com/office/drawing/2014/main" id="{23C97127-CAF0-4517-98A8-A0507F508C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83831" y="5486946"/>
            <a:ext cx="638357" cy="638357"/>
          </a:xfrm>
          <a:prstGeom prst="rect">
            <a:avLst/>
          </a:prstGeom>
        </p:spPr>
      </p:pic>
      <p:pic>
        <p:nvPicPr>
          <p:cNvPr id="78" name="Graphic 77" descr="Partial sun">
            <a:extLst>
              <a:ext uri="{FF2B5EF4-FFF2-40B4-BE49-F238E27FC236}">
                <a16:creationId xmlns:a16="http://schemas.microsoft.com/office/drawing/2014/main" id="{E4B2C0BA-E894-48E8-B6BF-42AB31D056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53159" y="5421630"/>
            <a:ext cx="776379" cy="776379"/>
          </a:xfrm>
          <a:prstGeom prst="rect">
            <a:avLst/>
          </a:prstGeom>
        </p:spPr>
      </p:pic>
      <p:pic>
        <p:nvPicPr>
          <p:cNvPr id="79" name="Graphic 78" descr="Partial sun">
            <a:extLst>
              <a:ext uri="{FF2B5EF4-FFF2-40B4-BE49-F238E27FC236}">
                <a16:creationId xmlns:a16="http://schemas.microsoft.com/office/drawing/2014/main" id="{E07CFB30-8FAD-4D99-ADB7-A7C7B21D07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003397" y="4761461"/>
            <a:ext cx="776379" cy="776379"/>
          </a:xfrm>
          <a:prstGeom prst="rect">
            <a:avLst/>
          </a:prstGeom>
        </p:spPr>
      </p:pic>
      <p:pic>
        <p:nvPicPr>
          <p:cNvPr id="80" name="Graphic 79" descr="Partial sun">
            <a:extLst>
              <a:ext uri="{FF2B5EF4-FFF2-40B4-BE49-F238E27FC236}">
                <a16:creationId xmlns:a16="http://schemas.microsoft.com/office/drawing/2014/main" id="{4B6180D3-5DE5-4615-AD8D-1F99CE520B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98008" y="3555237"/>
            <a:ext cx="776379" cy="776379"/>
          </a:xfrm>
          <a:prstGeom prst="rect">
            <a:avLst/>
          </a:prstGeom>
        </p:spPr>
      </p:pic>
      <p:pic>
        <p:nvPicPr>
          <p:cNvPr id="81" name="Graphic 80" descr="Partial sun">
            <a:extLst>
              <a:ext uri="{FF2B5EF4-FFF2-40B4-BE49-F238E27FC236}">
                <a16:creationId xmlns:a16="http://schemas.microsoft.com/office/drawing/2014/main" id="{F0FE5334-622F-446A-B110-689537F2F9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96094" y="3562322"/>
            <a:ext cx="776379" cy="77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285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3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6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flying kites on a beach&#10;&#10;Description automatically generated">
            <a:extLst>
              <a:ext uri="{FF2B5EF4-FFF2-40B4-BE49-F238E27FC236}">
                <a16:creationId xmlns:a16="http://schemas.microsoft.com/office/drawing/2014/main" id="{CB057E1C-DC4C-4016-86A5-7CD99EB011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6AB136-C36D-445F-8309-59C638D97532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Covariates of Detection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2B9927-7C9C-4801-B33F-72C34C72F6D1}"/>
              </a:ext>
            </a:extLst>
          </p:cNvPr>
          <p:cNvSpPr txBox="1"/>
          <p:nvPr/>
        </p:nvSpPr>
        <p:spPr>
          <a:xfrm>
            <a:off x="1690788" y="1349298"/>
            <a:ext cx="88104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Probability of detection can vary across </a:t>
            </a:r>
            <a:r>
              <a:rPr lang="en-US" sz="2400" u="sng" dirty="0">
                <a:latin typeface="Bahnschrift" panose="020B0502040204020203" pitchFamily="34" charset="0"/>
              </a:rPr>
              <a:t>sites</a:t>
            </a:r>
            <a:r>
              <a:rPr lang="en-US" sz="2400" dirty="0">
                <a:latin typeface="Bahnschrift" panose="020B0502040204020203" pitchFamily="34" charset="0"/>
              </a:rPr>
              <a:t> and across </a:t>
            </a:r>
            <a:r>
              <a:rPr lang="en-US" sz="2400" u="sng" dirty="0">
                <a:latin typeface="Bahnschrift" panose="020B0502040204020203" pitchFamily="34" charset="0"/>
              </a:rPr>
              <a:t>visits.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86B903E-55E3-427B-B08F-ECE3ABB881BF}"/>
              </a:ext>
            </a:extLst>
          </p:cNvPr>
          <p:cNvSpPr/>
          <p:nvPr/>
        </p:nvSpPr>
        <p:spPr>
          <a:xfrm>
            <a:off x="1278674" y="2241395"/>
            <a:ext cx="9612351" cy="4103649"/>
          </a:xfrm>
          <a:prstGeom prst="roundRect">
            <a:avLst/>
          </a:prstGeom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numCol="2" rtlCol="0" anchor="ctr"/>
          <a:lstStyle/>
          <a:p>
            <a:r>
              <a:rPr lang="en-US" sz="2800" u="sng" dirty="0">
                <a:latin typeface="Bahnschrift" panose="020B0502040204020203" pitchFamily="34" charset="0"/>
              </a:rPr>
              <a:t>Site-Level</a:t>
            </a:r>
            <a:r>
              <a:rPr lang="en-US" sz="2800" dirty="0">
                <a:latin typeface="Bahnschrift" panose="020B0502040204020203" pitchFamily="34" charset="0"/>
              </a:rPr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Habitat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Acoustic properties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Visibility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Behavioral influences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Proximity to activity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Topography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Others</a:t>
            </a:r>
          </a:p>
          <a:p>
            <a:r>
              <a:rPr lang="en-US" sz="2800" u="sng" dirty="0">
                <a:latin typeface="Bahnschrift" panose="020B0502040204020203" pitchFamily="34" charset="0"/>
              </a:rPr>
              <a:t>Site-Visit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Surveyor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Weather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Phenology: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Phenology: habitat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" panose="020B0502040204020203" pitchFamily="34" charset="0"/>
              </a:rPr>
              <a:t>Others</a:t>
            </a:r>
          </a:p>
        </p:txBody>
      </p:sp>
    </p:spTree>
    <p:extLst>
      <p:ext uri="{BB962C8B-B14F-4D97-AF65-F5344CB8AC3E}">
        <p14:creationId xmlns:p14="http://schemas.microsoft.com/office/powerpoint/2010/main" val="1650289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DE9D51-DDCD-4641-A4F5-EE30ED1EFFCA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Building and Selecting Models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3508B10-4A03-492D-A2C7-EF09136F9975}"/>
              </a:ext>
            </a:extLst>
          </p:cNvPr>
          <p:cNvSpPr/>
          <p:nvPr/>
        </p:nvSpPr>
        <p:spPr>
          <a:xfrm>
            <a:off x="257331" y="1182029"/>
            <a:ext cx="4917687" cy="341227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l-GR" sz="2800" dirty="0"/>
              <a:t>ψ</a:t>
            </a:r>
            <a:r>
              <a:rPr lang="en-US" sz="2800" dirty="0"/>
              <a:t>: constant or as a function of site-level covariates</a:t>
            </a:r>
          </a:p>
          <a:p>
            <a:pPr algn="ctr"/>
            <a:endParaRPr lang="en-US" sz="2800" dirty="0"/>
          </a:p>
          <a:p>
            <a:pPr algn="ctr"/>
            <a:r>
              <a:rPr lang="en-US" sz="2800" i="1" dirty="0"/>
              <a:t>p</a:t>
            </a:r>
            <a:r>
              <a:rPr lang="en-US" sz="2800" dirty="0"/>
              <a:t>: constant, as a function of site-level covariates, or as a function of site-visit-level covariates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AE328-3261-40D3-BC69-044C04D1F77A}"/>
              </a:ext>
            </a:extLst>
          </p:cNvPr>
          <p:cNvSpPr txBox="1"/>
          <p:nvPr/>
        </p:nvSpPr>
        <p:spPr>
          <a:xfrm>
            <a:off x="6096000" y="2085885"/>
            <a:ext cx="5345150" cy="375646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/>
              <a:t>1: ψ(.), </a:t>
            </a:r>
            <a:r>
              <a:rPr lang="en-US" i="1" dirty="0"/>
              <a:t>p</a:t>
            </a:r>
            <a:r>
              <a:rPr lang="en-US" dirty="0"/>
              <a:t>(.)</a:t>
            </a:r>
          </a:p>
          <a:p>
            <a:endParaRPr lang="en-US" dirty="0"/>
          </a:p>
          <a:p>
            <a:r>
              <a:rPr lang="en-US" dirty="0"/>
              <a:t>2: ψ(</a:t>
            </a:r>
            <a:r>
              <a:rPr lang="en-US" dirty="0" err="1"/>
              <a:t>tree_ht</a:t>
            </a:r>
            <a:r>
              <a:rPr lang="en-US" dirty="0"/>
              <a:t>), </a:t>
            </a:r>
            <a:r>
              <a:rPr lang="en-US" i="1" dirty="0"/>
              <a:t>p</a:t>
            </a:r>
            <a:r>
              <a:rPr lang="en-US" dirty="0"/>
              <a:t>(.)</a:t>
            </a:r>
          </a:p>
          <a:p>
            <a:endParaRPr lang="en-US" dirty="0"/>
          </a:p>
          <a:p>
            <a:r>
              <a:rPr lang="en-US" dirty="0"/>
              <a:t>3: ψ(</a:t>
            </a:r>
            <a:r>
              <a:rPr lang="en-US" dirty="0" err="1"/>
              <a:t>tree_ht</a:t>
            </a:r>
            <a:r>
              <a:rPr lang="en-US" dirty="0"/>
              <a:t>), </a:t>
            </a:r>
            <a:r>
              <a:rPr lang="en-US" i="1" dirty="0"/>
              <a:t>p</a:t>
            </a:r>
            <a:r>
              <a:rPr lang="en-US" dirty="0"/>
              <a:t>(observer)</a:t>
            </a:r>
          </a:p>
          <a:p>
            <a:endParaRPr lang="en-US" dirty="0"/>
          </a:p>
          <a:p>
            <a:r>
              <a:rPr lang="en-US" dirty="0"/>
              <a:t>4: ψ(covertype), </a:t>
            </a:r>
            <a:r>
              <a:rPr lang="en-US" i="1" dirty="0"/>
              <a:t>p</a:t>
            </a:r>
            <a:r>
              <a:rPr lang="en-US" dirty="0"/>
              <a:t>(observer)</a:t>
            </a:r>
          </a:p>
          <a:p>
            <a:endParaRPr lang="en-US" dirty="0"/>
          </a:p>
          <a:p>
            <a:r>
              <a:rPr lang="en-US" dirty="0"/>
              <a:t>5: ψ(</a:t>
            </a:r>
            <a:r>
              <a:rPr lang="en-US" dirty="0" err="1"/>
              <a:t>tree_ht</a:t>
            </a:r>
            <a:r>
              <a:rPr lang="en-US" dirty="0"/>
              <a:t> + covertype), </a:t>
            </a:r>
            <a:r>
              <a:rPr lang="en-US" i="1" dirty="0"/>
              <a:t>p</a:t>
            </a:r>
            <a:r>
              <a:rPr lang="en-US" dirty="0"/>
              <a:t>(observer)</a:t>
            </a:r>
          </a:p>
          <a:p>
            <a:endParaRPr lang="en-US" dirty="0"/>
          </a:p>
          <a:p>
            <a:r>
              <a:rPr lang="en-US" dirty="0"/>
              <a:t>6: ψ(</a:t>
            </a:r>
            <a:r>
              <a:rPr lang="en-US" dirty="0" err="1"/>
              <a:t>tree_ht</a:t>
            </a:r>
            <a:r>
              <a:rPr lang="en-US" dirty="0"/>
              <a:t> + covertype), </a:t>
            </a:r>
            <a:r>
              <a:rPr lang="en-US" i="1" dirty="0"/>
              <a:t>p</a:t>
            </a:r>
            <a:r>
              <a:rPr lang="en-US" dirty="0"/>
              <a:t>(observer + </a:t>
            </a:r>
            <a:r>
              <a:rPr lang="en-US" dirty="0" err="1"/>
              <a:t>wind_speed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Etc</a:t>
            </a:r>
            <a:r>
              <a:rPr lang="en-US" dirty="0"/>
              <a:t>…..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C249D-6C19-4DAF-AE44-59320DAF2816}"/>
              </a:ext>
            </a:extLst>
          </p:cNvPr>
          <p:cNvSpPr txBox="1"/>
          <p:nvPr/>
        </p:nvSpPr>
        <p:spPr>
          <a:xfrm>
            <a:off x="278904" y="5319132"/>
            <a:ext cx="4874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Build multiple candidate models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FC6026-BD7D-4256-88E0-F2FC36B7B4CB}"/>
              </a:ext>
            </a:extLst>
          </p:cNvPr>
          <p:cNvSpPr txBox="1"/>
          <p:nvPr/>
        </p:nvSpPr>
        <p:spPr>
          <a:xfrm>
            <a:off x="6011754" y="1182029"/>
            <a:ext cx="5557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Each model = a candidate hypothesis</a:t>
            </a:r>
          </a:p>
        </p:txBody>
      </p:sp>
    </p:spTree>
    <p:extLst>
      <p:ext uri="{BB962C8B-B14F-4D97-AF65-F5344CB8AC3E}">
        <p14:creationId xmlns:p14="http://schemas.microsoft.com/office/powerpoint/2010/main" val="113670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1AEA28-2896-41A6-90EC-BD960A96E0CB}"/>
              </a:ext>
            </a:extLst>
          </p:cNvPr>
          <p:cNvSpPr txBox="1"/>
          <p:nvPr/>
        </p:nvSpPr>
        <p:spPr>
          <a:xfrm>
            <a:off x="257331" y="179884"/>
            <a:ext cx="11721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Building and Selecting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CF9E26-F949-465F-8072-C091C6182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212" y="1904603"/>
            <a:ext cx="6505575" cy="1724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BCF5E-7B66-4744-927E-3AC63F54D6A7}"/>
              </a:ext>
            </a:extLst>
          </p:cNvPr>
          <p:cNvSpPr txBox="1"/>
          <p:nvPr/>
        </p:nvSpPr>
        <p:spPr>
          <a:xfrm>
            <a:off x="490940" y="1073021"/>
            <a:ext cx="11210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Akaike’s Information Criterion (AIC) or related information theoretic approaches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EE249BC-00FA-41A4-AB49-EA30235D21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6685988"/>
              </p:ext>
            </p:extLst>
          </p:nvPr>
        </p:nvGraphicFramePr>
        <p:xfrm>
          <a:off x="4721711" y="3998545"/>
          <a:ext cx="2748578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4" name="Equation" r:id="rId4" imgW="927000" imgH="215640" progId="Equation.KSEE3">
                  <p:embed/>
                </p:oleObj>
              </mc:Choice>
              <mc:Fallback>
                <p:oleObj name="Equation" r:id="rId4" imgW="927000" imgH="21564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21711" y="3998545"/>
                        <a:ext cx="2748578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6171EF1-DBAE-4C0C-882D-2DD885E7A4CD}"/>
              </a:ext>
            </a:extLst>
          </p:cNvPr>
          <p:cNvSpPr txBox="1"/>
          <p:nvPr/>
        </p:nvSpPr>
        <p:spPr>
          <a:xfrm>
            <a:off x="2356034" y="5531844"/>
            <a:ext cx="7479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Parsimony: likelihood + penalty for model complexity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079009B-026B-44CE-8225-A23AA5698694}"/>
              </a:ext>
            </a:extLst>
          </p:cNvPr>
          <p:cNvCxnSpPr/>
          <p:nvPr/>
        </p:nvCxnSpPr>
        <p:spPr>
          <a:xfrm flipV="1">
            <a:off x="4873083" y="4638625"/>
            <a:ext cx="1037063" cy="870077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78A7DC8-0F4A-43EF-A52B-CF42B6BE028D}"/>
              </a:ext>
            </a:extLst>
          </p:cNvPr>
          <p:cNvCxnSpPr>
            <a:cxnSpLocks/>
          </p:cNvCxnSpPr>
          <p:nvPr/>
        </p:nvCxnSpPr>
        <p:spPr>
          <a:xfrm flipH="1" flipV="1">
            <a:off x="7292898" y="4521847"/>
            <a:ext cx="177391" cy="1009997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804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unset over a body of water&#10;&#10;Description automatically generated">
            <a:extLst>
              <a:ext uri="{FF2B5EF4-FFF2-40B4-BE49-F238E27FC236}">
                <a16:creationId xmlns:a16="http://schemas.microsoft.com/office/drawing/2014/main" id="{DF3B87B3-F42C-412A-8915-833970F963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123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C0DB20-C842-460B-8F2D-B7A02A4B04D2}"/>
              </a:ext>
            </a:extLst>
          </p:cNvPr>
          <p:cNvSpPr txBox="1"/>
          <p:nvPr/>
        </p:nvSpPr>
        <p:spPr>
          <a:xfrm>
            <a:off x="257331" y="179884"/>
            <a:ext cx="5184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Survey area divided into sites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5417D24-CB00-45A8-8EC7-5C60B2A3F801}"/>
              </a:ext>
            </a:extLst>
          </p:cNvPr>
          <p:cNvGrpSpPr/>
          <p:nvPr/>
        </p:nvGrpSpPr>
        <p:grpSpPr>
          <a:xfrm>
            <a:off x="653326" y="1136676"/>
            <a:ext cx="2683239" cy="2565472"/>
            <a:chOff x="472190" y="1033603"/>
            <a:chExt cx="2683239" cy="2565472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33159832-B35A-41A1-A69A-F815904C0654}"/>
                </a:ext>
              </a:extLst>
            </p:cNvPr>
            <p:cNvSpPr/>
            <p:nvPr/>
          </p:nvSpPr>
          <p:spPr>
            <a:xfrm>
              <a:off x="584616" y="1229194"/>
              <a:ext cx="1154243" cy="839450"/>
            </a:xfrm>
            <a:custGeom>
              <a:avLst/>
              <a:gdLst>
                <a:gd name="connsiteX0" fmla="*/ 374754 w 1768840"/>
                <a:gd name="connsiteY0" fmla="*/ 104932 h 1154243"/>
                <a:gd name="connsiteX1" fmla="*/ 74951 w 1768840"/>
                <a:gd name="connsiteY1" fmla="*/ 239843 h 1154243"/>
                <a:gd name="connsiteX2" fmla="*/ 29981 w 1768840"/>
                <a:gd name="connsiteY2" fmla="*/ 269823 h 1154243"/>
                <a:gd name="connsiteX3" fmla="*/ 0 w 1768840"/>
                <a:gd name="connsiteY3" fmla="*/ 359764 h 1154243"/>
                <a:gd name="connsiteX4" fmla="*/ 59961 w 1768840"/>
                <a:gd name="connsiteY4" fmla="*/ 479686 h 1154243"/>
                <a:gd name="connsiteX5" fmla="*/ 74951 w 1768840"/>
                <a:gd name="connsiteY5" fmla="*/ 524656 h 1154243"/>
                <a:gd name="connsiteX6" fmla="*/ 149902 w 1768840"/>
                <a:gd name="connsiteY6" fmla="*/ 584617 h 1154243"/>
                <a:gd name="connsiteX7" fmla="*/ 164892 w 1768840"/>
                <a:gd name="connsiteY7" fmla="*/ 629587 h 1154243"/>
                <a:gd name="connsiteX8" fmla="*/ 254833 w 1768840"/>
                <a:gd name="connsiteY8" fmla="*/ 749509 h 1154243"/>
                <a:gd name="connsiteX9" fmla="*/ 299804 w 1768840"/>
                <a:gd name="connsiteY9" fmla="*/ 824459 h 1154243"/>
                <a:gd name="connsiteX10" fmla="*/ 389745 w 1768840"/>
                <a:gd name="connsiteY10" fmla="*/ 854440 h 1154243"/>
                <a:gd name="connsiteX11" fmla="*/ 524656 w 1768840"/>
                <a:gd name="connsiteY11" fmla="*/ 839450 h 1154243"/>
                <a:gd name="connsiteX12" fmla="*/ 614597 w 1768840"/>
                <a:gd name="connsiteY12" fmla="*/ 809469 h 1154243"/>
                <a:gd name="connsiteX13" fmla="*/ 659568 w 1768840"/>
                <a:gd name="connsiteY13" fmla="*/ 794479 h 1154243"/>
                <a:gd name="connsiteX14" fmla="*/ 794479 w 1768840"/>
                <a:gd name="connsiteY14" fmla="*/ 749509 h 1154243"/>
                <a:gd name="connsiteX15" fmla="*/ 884420 w 1768840"/>
                <a:gd name="connsiteY15" fmla="*/ 719528 h 1154243"/>
                <a:gd name="connsiteX16" fmla="*/ 929391 w 1768840"/>
                <a:gd name="connsiteY16" fmla="*/ 704538 h 1154243"/>
                <a:gd name="connsiteX17" fmla="*/ 1094282 w 1768840"/>
                <a:gd name="connsiteY17" fmla="*/ 734518 h 1154243"/>
                <a:gd name="connsiteX18" fmla="*/ 1124263 w 1768840"/>
                <a:gd name="connsiteY18" fmla="*/ 764499 h 1154243"/>
                <a:gd name="connsiteX19" fmla="*/ 1139253 w 1768840"/>
                <a:gd name="connsiteY19" fmla="*/ 824459 h 1154243"/>
                <a:gd name="connsiteX20" fmla="*/ 1169233 w 1768840"/>
                <a:gd name="connsiteY20" fmla="*/ 854440 h 1154243"/>
                <a:gd name="connsiteX21" fmla="*/ 1184223 w 1768840"/>
                <a:gd name="connsiteY21" fmla="*/ 974361 h 1154243"/>
                <a:gd name="connsiteX22" fmla="*/ 1199214 w 1768840"/>
                <a:gd name="connsiteY22" fmla="*/ 1049312 h 1154243"/>
                <a:gd name="connsiteX23" fmla="*/ 1244184 w 1768840"/>
                <a:gd name="connsiteY23" fmla="*/ 1139253 h 1154243"/>
                <a:gd name="connsiteX24" fmla="*/ 1289154 w 1768840"/>
                <a:gd name="connsiteY24" fmla="*/ 1154243 h 1154243"/>
                <a:gd name="connsiteX25" fmla="*/ 1409076 w 1768840"/>
                <a:gd name="connsiteY25" fmla="*/ 1124263 h 1154243"/>
                <a:gd name="connsiteX26" fmla="*/ 1454046 w 1768840"/>
                <a:gd name="connsiteY26" fmla="*/ 1094282 h 1154243"/>
                <a:gd name="connsiteX27" fmla="*/ 1484027 w 1768840"/>
                <a:gd name="connsiteY27" fmla="*/ 1064302 h 1154243"/>
                <a:gd name="connsiteX28" fmla="*/ 1528997 w 1768840"/>
                <a:gd name="connsiteY28" fmla="*/ 1049312 h 1154243"/>
                <a:gd name="connsiteX29" fmla="*/ 1618938 w 1768840"/>
                <a:gd name="connsiteY29" fmla="*/ 1004341 h 1154243"/>
                <a:gd name="connsiteX30" fmla="*/ 1693889 w 1768840"/>
                <a:gd name="connsiteY30" fmla="*/ 944381 h 1154243"/>
                <a:gd name="connsiteX31" fmla="*/ 1723869 w 1768840"/>
                <a:gd name="connsiteY31" fmla="*/ 899410 h 1154243"/>
                <a:gd name="connsiteX32" fmla="*/ 1753850 w 1768840"/>
                <a:gd name="connsiteY32" fmla="*/ 869430 h 1154243"/>
                <a:gd name="connsiteX33" fmla="*/ 1768840 w 1768840"/>
                <a:gd name="connsiteY33" fmla="*/ 824459 h 1154243"/>
                <a:gd name="connsiteX34" fmla="*/ 1738859 w 1768840"/>
                <a:gd name="connsiteY34" fmla="*/ 689548 h 1154243"/>
                <a:gd name="connsiteX35" fmla="*/ 1693889 w 1768840"/>
                <a:gd name="connsiteY35" fmla="*/ 629587 h 1154243"/>
                <a:gd name="connsiteX36" fmla="*/ 1663909 w 1768840"/>
                <a:gd name="connsiteY36" fmla="*/ 584617 h 1154243"/>
                <a:gd name="connsiteX37" fmla="*/ 1633928 w 1768840"/>
                <a:gd name="connsiteY37" fmla="*/ 554637 h 1154243"/>
                <a:gd name="connsiteX38" fmla="*/ 1528997 w 1768840"/>
                <a:gd name="connsiteY38" fmla="*/ 449705 h 1154243"/>
                <a:gd name="connsiteX39" fmla="*/ 1439056 w 1768840"/>
                <a:gd name="connsiteY39" fmla="*/ 374755 h 1154243"/>
                <a:gd name="connsiteX40" fmla="*/ 1394086 w 1768840"/>
                <a:gd name="connsiteY40" fmla="*/ 359764 h 1154243"/>
                <a:gd name="connsiteX41" fmla="*/ 1349115 w 1768840"/>
                <a:gd name="connsiteY41" fmla="*/ 329784 h 1154243"/>
                <a:gd name="connsiteX42" fmla="*/ 929391 w 1768840"/>
                <a:gd name="connsiteY42" fmla="*/ 314794 h 1154243"/>
                <a:gd name="connsiteX43" fmla="*/ 884420 w 1768840"/>
                <a:gd name="connsiteY43" fmla="*/ 149902 h 1154243"/>
                <a:gd name="connsiteX44" fmla="*/ 854440 w 1768840"/>
                <a:gd name="connsiteY44" fmla="*/ 104932 h 1154243"/>
                <a:gd name="connsiteX45" fmla="*/ 734518 w 1768840"/>
                <a:gd name="connsiteY45" fmla="*/ 44971 h 1154243"/>
                <a:gd name="connsiteX46" fmla="*/ 644577 w 1768840"/>
                <a:gd name="connsiteY46" fmla="*/ 14991 h 1154243"/>
                <a:gd name="connsiteX47" fmla="*/ 569627 w 1768840"/>
                <a:gd name="connsiteY47" fmla="*/ 0 h 1154243"/>
                <a:gd name="connsiteX48" fmla="*/ 464695 w 1768840"/>
                <a:gd name="connsiteY48" fmla="*/ 14991 h 1154243"/>
                <a:gd name="connsiteX49" fmla="*/ 419725 w 1768840"/>
                <a:gd name="connsiteY49" fmla="*/ 29981 h 1154243"/>
                <a:gd name="connsiteX50" fmla="*/ 374754 w 1768840"/>
                <a:gd name="connsiteY50" fmla="*/ 104932 h 1154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768840" h="1154243">
                  <a:moveTo>
                    <a:pt x="374754" y="104932"/>
                  </a:moveTo>
                  <a:cubicBezTo>
                    <a:pt x="317292" y="139909"/>
                    <a:pt x="173813" y="192561"/>
                    <a:pt x="74951" y="239843"/>
                  </a:cubicBezTo>
                  <a:cubicBezTo>
                    <a:pt x="58698" y="247616"/>
                    <a:pt x="39529" y="254546"/>
                    <a:pt x="29981" y="269823"/>
                  </a:cubicBezTo>
                  <a:cubicBezTo>
                    <a:pt x="13232" y="296622"/>
                    <a:pt x="0" y="359764"/>
                    <a:pt x="0" y="359764"/>
                  </a:cubicBezTo>
                  <a:cubicBezTo>
                    <a:pt x="32510" y="554815"/>
                    <a:pt x="-18927" y="381075"/>
                    <a:pt x="59961" y="479686"/>
                  </a:cubicBezTo>
                  <a:cubicBezTo>
                    <a:pt x="69832" y="492024"/>
                    <a:pt x="66821" y="511107"/>
                    <a:pt x="74951" y="524656"/>
                  </a:cubicBezTo>
                  <a:cubicBezTo>
                    <a:pt x="89191" y="548390"/>
                    <a:pt x="129476" y="571000"/>
                    <a:pt x="149902" y="584617"/>
                  </a:cubicBezTo>
                  <a:cubicBezTo>
                    <a:pt x="154899" y="599607"/>
                    <a:pt x="157218" y="615775"/>
                    <a:pt x="164892" y="629587"/>
                  </a:cubicBezTo>
                  <a:cubicBezTo>
                    <a:pt x="207266" y="705860"/>
                    <a:pt x="209348" y="704023"/>
                    <a:pt x="254833" y="749509"/>
                  </a:cubicBezTo>
                  <a:cubicBezTo>
                    <a:pt x="265091" y="780282"/>
                    <a:pt x="266880" y="807997"/>
                    <a:pt x="299804" y="824459"/>
                  </a:cubicBezTo>
                  <a:cubicBezTo>
                    <a:pt x="328070" y="838592"/>
                    <a:pt x="389745" y="854440"/>
                    <a:pt x="389745" y="854440"/>
                  </a:cubicBezTo>
                  <a:cubicBezTo>
                    <a:pt x="434715" y="849443"/>
                    <a:pt x="480288" y="848324"/>
                    <a:pt x="524656" y="839450"/>
                  </a:cubicBezTo>
                  <a:cubicBezTo>
                    <a:pt x="555644" y="833252"/>
                    <a:pt x="584617" y="819463"/>
                    <a:pt x="614597" y="809469"/>
                  </a:cubicBezTo>
                  <a:lnTo>
                    <a:pt x="659568" y="794479"/>
                  </a:lnTo>
                  <a:cubicBezTo>
                    <a:pt x="742597" y="739126"/>
                    <a:pt x="665224" y="781823"/>
                    <a:pt x="794479" y="749509"/>
                  </a:cubicBezTo>
                  <a:cubicBezTo>
                    <a:pt x="825138" y="741844"/>
                    <a:pt x="854440" y="729522"/>
                    <a:pt x="884420" y="719528"/>
                  </a:cubicBezTo>
                  <a:lnTo>
                    <a:pt x="929391" y="704538"/>
                  </a:lnTo>
                  <a:cubicBezTo>
                    <a:pt x="945923" y="706604"/>
                    <a:pt x="1057797" y="712627"/>
                    <a:pt x="1094282" y="734518"/>
                  </a:cubicBezTo>
                  <a:cubicBezTo>
                    <a:pt x="1106401" y="741790"/>
                    <a:pt x="1114269" y="754505"/>
                    <a:pt x="1124263" y="764499"/>
                  </a:cubicBezTo>
                  <a:cubicBezTo>
                    <a:pt x="1129260" y="784486"/>
                    <a:pt x="1130040" y="806032"/>
                    <a:pt x="1139253" y="824459"/>
                  </a:cubicBezTo>
                  <a:cubicBezTo>
                    <a:pt x="1145573" y="837100"/>
                    <a:pt x="1165172" y="840903"/>
                    <a:pt x="1169233" y="854440"/>
                  </a:cubicBezTo>
                  <a:cubicBezTo>
                    <a:pt x="1180809" y="893026"/>
                    <a:pt x="1178097" y="934545"/>
                    <a:pt x="1184223" y="974361"/>
                  </a:cubicBezTo>
                  <a:cubicBezTo>
                    <a:pt x="1188097" y="999543"/>
                    <a:pt x="1193034" y="1024594"/>
                    <a:pt x="1199214" y="1049312"/>
                  </a:cubicBezTo>
                  <a:cubicBezTo>
                    <a:pt x="1206003" y="1076468"/>
                    <a:pt x="1221286" y="1120934"/>
                    <a:pt x="1244184" y="1139253"/>
                  </a:cubicBezTo>
                  <a:cubicBezTo>
                    <a:pt x="1256522" y="1149124"/>
                    <a:pt x="1274164" y="1149246"/>
                    <a:pt x="1289154" y="1154243"/>
                  </a:cubicBezTo>
                  <a:cubicBezTo>
                    <a:pt x="1317659" y="1148542"/>
                    <a:pt x="1378348" y="1139627"/>
                    <a:pt x="1409076" y="1124263"/>
                  </a:cubicBezTo>
                  <a:cubicBezTo>
                    <a:pt x="1425190" y="1116206"/>
                    <a:pt x="1439978" y="1105536"/>
                    <a:pt x="1454046" y="1094282"/>
                  </a:cubicBezTo>
                  <a:cubicBezTo>
                    <a:pt x="1465082" y="1085453"/>
                    <a:pt x="1471908" y="1071573"/>
                    <a:pt x="1484027" y="1064302"/>
                  </a:cubicBezTo>
                  <a:cubicBezTo>
                    <a:pt x="1497576" y="1056173"/>
                    <a:pt x="1514864" y="1056378"/>
                    <a:pt x="1528997" y="1049312"/>
                  </a:cubicBezTo>
                  <a:cubicBezTo>
                    <a:pt x="1645240" y="991191"/>
                    <a:pt x="1505898" y="1042023"/>
                    <a:pt x="1618938" y="1004341"/>
                  </a:cubicBezTo>
                  <a:cubicBezTo>
                    <a:pt x="1704858" y="875461"/>
                    <a:pt x="1590451" y="1027132"/>
                    <a:pt x="1693889" y="944381"/>
                  </a:cubicBezTo>
                  <a:cubicBezTo>
                    <a:pt x="1707957" y="933126"/>
                    <a:pt x="1712614" y="913478"/>
                    <a:pt x="1723869" y="899410"/>
                  </a:cubicBezTo>
                  <a:cubicBezTo>
                    <a:pt x="1732698" y="888374"/>
                    <a:pt x="1743856" y="879423"/>
                    <a:pt x="1753850" y="869430"/>
                  </a:cubicBezTo>
                  <a:cubicBezTo>
                    <a:pt x="1758847" y="854440"/>
                    <a:pt x="1768840" y="840260"/>
                    <a:pt x="1768840" y="824459"/>
                  </a:cubicBezTo>
                  <a:cubicBezTo>
                    <a:pt x="1768840" y="819725"/>
                    <a:pt x="1744641" y="701112"/>
                    <a:pt x="1738859" y="689548"/>
                  </a:cubicBezTo>
                  <a:cubicBezTo>
                    <a:pt x="1727686" y="667202"/>
                    <a:pt x="1708410" y="649917"/>
                    <a:pt x="1693889" y="629587"/>
                  </a:cubicBezTo>
                  <a:cubicBezTo>
                    <a:pt x="1683418" y="614927"/>
                    <a:pt x="1675163" y="598685"/>
                    <a:pt x="1663909" y="584617"/>
                  </a:cubicBezTo>
                  <a:cubicBezTo>
                    <a:pt x="1655080" y="573581"/>
                    <a:pt x="1642408" y="565943"/>
                    <a:pt x="1633928" y="554637"/>
                  </a:cubicBezTo>
                  <a:cubicBezTo>
                    <a:pt x="1553747" y="447730"/>
                    <a:pt x="1613174" y="477765"/>
                    <a:pt x="1528997" y="449705"/>
                  </a:cubicBezTo>
                  <a:cubicBezTo>
                    <a:pt x="1495842" y="416550"/>
                    <a:pt x="1480798" y="395626"/>
                    <a:pt x="1439056" y="374755"/>
                  </a:cubicBezTo>
                  <a:cubicBezTo>
                    <a:pt x="1424923" y="367689"/>
                    <a:pt x="1408219" y="366830"/>
                    <a:pt x="1394086" y="359764"/>
                  </a:cubicBezTo>
                  <a:cubicBezTo>
                    <a:pt x="1377972" y="351707"/>
                    <a:pt x="1367047" y="331519"/>
                    <a:pt x="1349115" y="329784"/>
                  </a:cubicBezTo>
                  <a:cubicBezTo>
                    <a:pt x="1209769" y="316299"/>
                    <a:pt x="1069299" y="319791"/>
                    <a:pt x="929391" y="314794"/>
                  </a:cubicBezTo>
                  <a:cubicBezTo>
                    <a:pt x="858799" y="244204"/>
                    <a:pt x="928555" y="326444"/>
                    <a:pt x="884420" y="149902"/>
                  </a:cubicBezTo>
                  <a:cubicBezTo>
                    <a:pt x="880051" y="132424"/>
                    <a:pt x="865694" y="119000"/>
                    <a:pt x="854440" y="104932"/>
                  </a:cubicBezTo>
                  <a:cubicBezTo>
                    <a:pt x="816384" y="57362"/>
                    <a:pt x="805957" y="68784"/>
                    <a:pt x="734518" y="44971"/>
                  </a:cubicBezTo>
                  <a:cubicBezTo>
                    <a:pt x="734514" y="44970"/>
                    <a:pt x="644580" y="14992"/>
                    <a:pt x="644577" y="14991"/>
                  </a:cubicBezTo>
                  <a:lnTo>
                    <a:pt x="569627" y="0"/>
                  </a:lnTo>
                  <a:cubicBezTo>
                    <a:pt x="534650" y="4997"/>
                    <a:pt x="499341" y="8062"/>
                    <a:pt x="464695" y="14991"/>
                  </a:cubicBezTo>
                  <a:cubicBezTo>
                    <a:pt x="449201" y="18090"/>
                    <a:pt x="428909" y="17123"/>
                    <a:pt x="419725" y="29981"/>
                  </a:cubicBezTo>
                  <a:cubicBezTo>
                    <a:pt x="388165" y="74166"/>
                    <a:pt x="432216" y="69955"/>
                    <a:pt x="374754" y="104932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E424B62-3CFE-434E-A80A-4E89E31DC3BD}"/>
                </a:ext>
              </a:extLst>
            </p:cNvPr>
            <p:cNvSpPr/>
            <p:nvPr/>
          </p:nvSpPr>
          <p:spPr>
            <a:xfrm>
              <a:off x="472190" y="2743199"/>
              <a:ext cx="659567" cy="839450"/>
            </a:xfrm>
            <a:custGeom>
              <a:avLst/>
              <a:gdLst>
                <a:gd name="connsiteX0" fmla="*/ 119922 w 1349499"/>
                <a:gd name="connsiteY0" fmla="*/ 525465 h 1589767"/>
                <a:gd name="connsiteX1" fmla="*/ 1109272 w 1349499"/>
                <a:gd name="connsiteY1" fmla="*/ 810 h 1589767"/>
                <a:gd name="connsiteX2" fmla="*/ 1124263 w 1349499"/>
                <a:gd name="connsiteY2" fmla="*/ 45780 h 1589767"/>
                <a:gd name="connsiteX3" fmla="*/ 1184223 w 1349499"/>
                <a:gd name="connsiteY3" fmla="*/ 135721 h 1589767"/>
                <a:gd name="connsiteX4" fmla="*/ 1199213 w 1349499"/>
                <a:gd name="connsiteY4" fmla="*/ 555446 h 1589767"/>
                <a:gd name="connsiteX5" fmla="*/ 1169233 w 1349499"/>
                <a:gd name="connsiteY5" fmla="*/ 645387 h 1589767"/>
                <a:gd name="connsiteX6" fmla="*/ 1094282 w 1349499"/>
                <a:gd name="connsiteY6" fmla="*/ 720337 h 1589767"/>
                <a:gd name="connsiteX7" fmla="*/ 1079292 w 1349499"/>
                <a:gd name="connsiteY7" fmla="*/ 780298 h 1589767"/>
                <a:gd name="connsiteX8" fmla="*/ 1049312 w 1349499"/>
                <a:gd name="connsiteY8" fmla="*/ 825269 h 1589767"/>
                <a:gd name="connsiteX9" fmla="*/ 1034322 w 1349499"/>
                <a:gd name="connsiteY9" fmla="*/ 870239 h 1589767"/>
                <a:gd name="connsiteX10" fmla="*/ 1049312 w 1349499"/>
                <a:gd name="connsiteY10" fmla="*/ 915210 h 1589767"/>
                <a:gd name="connsiteX11" fmla="*/ 1139253 w 1349499"/>
                <a:gd name="connsiteY11" fmla="*/ 990160 h 1589767"/>
                <a:gd name="connsiteX12" fmla="*/ 1214204 w 1349499"/>
                <a:gd name="connsiteY12" fmla="*/ 1095092 h 1589767"/>
                <a:gd name="connsiteX13" fmla="*/ 1274164 w 1349499"/>
                <a:gd name="connsiteY13" fmla="*/ 1185033 h 1589767"/>
                <a:gd name="connsiteX14" fmla="*/ 1334125 w 1349499"/>
                <a:gd name="connsiteY14" fmla="*/ 1259983 h 1589767"/>
                <a:gd name="connsiteX15" fmla="*/ 1349115 w 1349499"/>
                <a:gd name="connsiteY15" fmla="*/ 1304954 h 1589767"/>
                <a:gd name="connsiteX16" fmla="*/ 1304145 w 1349499"/>
                <a:gd name="connsiteY16" fmla="*/ 1454856 h 1589767"/>
                <a:gd name="connsiteX17" fmla="*/ 1259174 w 1349499"/>
                <a:gd name="connsiteY17" fmla="*/ 1469846 h 1589767"/>
                <a:gd name="connsiteX18" fmla="*/ 1229194 w 1349499"/>
                <a:gd name="connsiteY18" fmla="*/ 1514816 h 1589767"/>
                <a:gd name="connsiteX19" fmla="*/ 1184223 w 1349499"/>
                <a:gd name="connsiteY19" fmla="*/ 1529806 h 1589767"/>
                <a:gd name="connsiteX20" fmla="*/ 1124263 w 1349499"/>
                <a:gd name="connsiteY20" fmla="*/ 1559787 h 1589767"/>
                <a:gd name="connsiteX21" fmla="*/ 974361 w 1349499"/>
                <a:gd name="connsiteY21" fmla="*/ 1589767 h 1589767"/>
                <a:gd name="connsiteX22" fmla="*/ 599607 w 1349499"/>
                <a:gd name="connsiteY22" fmla="*/ 1574777 h 1589767"/>
                <a:gd name="connsiteX23" fmla="*/ 509666 w 1349499"/>
                <a:gd name="connsiteY23" fmla="*/ 1544797 h 1589767"/>
                <a:gd name="connsiteX24" fmla="*/ 299804 w 1349499"/>
                <a:gd name="connsiteY24" fmla="*/ 1424875 h 1589767"/>
                <a:gd name="connsiteX25" fmla="*/ 209863 w 1349499"/>
                <a:gd name="connsiteY25" fmla="*/ 1364915 h 1589767"/>
                <a:gd name="connsiteX26" fmla="*/ 179882 w 1349499"/>
                <a:gd name="connsiteY26" fmla="*/ 1319944 h 1589767"/>
                <a:gd name="connsiteX27" fmla="*/ 104931 w 1349499"/>
                <a:gd name="connsiteY27" fmla="*/ 1244993 h 1589767"/>
                <a:gd name="connsiteX28" fmla="*/ 44971 w 1349499"/>
                <a:gd name="connsiteY28" fmla="*/ 1170042 h 1589767"/>
                <a:gd name="connsiteX29" fmla="*/ 29981 w 1349499"/>
                <a:gd name="connsiteY29" fmla="*/ 1095092 h 1589767"/>
                <a:gd name="connsiteX30" fmla="*/ 0 w 1349499"/>
                <a:gd name="connsiteY30" fmla="*/ 1005151 h 1589767"/>
                <a:gd name="connsiteX31" fmla="*/ 14990 w 1349499"/>
                <a:gd name="connsiteY31" fmla="*/ 780298 h 1589767"/>
                <a:gd name="connsiteX32" fmla="*/ 29981 w 1349499"/>
                <a:gd name="connsiteY32" fmla="*/ 720337 h 1589767"/>
                <a:gd name="connsiteX33" fmla="*/ 89941 w 1349499"/>
                <a:gd name="connsiteY33" fmla="*/ 630397 h 1589767"/>
                <a:gd name="connsiteX34" fmla="*/ 119922 w 1349499"/>
                <a:gd name="connsiteY34" fmla="*/ 600416 h 1589767"/>
                <a:gd name="connsiteX35" fmla="*/ 284813 w 1349499"/>
                <a:gd name="connsiteY35" fmla="*/ 570436 h 1589767"/>
                <a:gd name="connsiteX36" fmla="*/ 224853 w 1349499"/>
                <a:gd name="connsiteY36" fmla="*/ 510475 h 1589767"/>
                <a:gd name="connsiteX37" fmla="*/ 119922 w 1349499"/>
                <a:gd name="connsiteY37" fmla="*/ 525465 h 158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49499" h="1589767">
                  <a:moveTo>
                    <a:pt x="119922" y="525465"/>
                  </a:moveTo>
                  <a:cubicBezTo>
                    <a:pt x="267325" y="440521"/>
                    <a:pt x="772434" y="161688"/>
                    <a:pt x="1109272" y="810"/>
                  </a:cubicBezTo>
                  <a:cubicBezTo>
                    <a:pt x="1123530" y="-6000"/>
                    <a:pt x="1116589" y="31968"/>
                    <a:pt x="1124263" y="45780"/>
                  </a:cubicBezTo>
                  <a:cubicBezTo>
                    <a:pt x="1141762" y="77277"/>
                    <a:pt x="1184223" y="135721"/>
                    <a:pt x="1184223" y="135721"/>
                  </a:cubicBezTo>
                  <a:cubicBezTo>
                    <a:pt x="1244158" y="315523"/>
                    <a:pt x="1232508" y="244698"/>
                    <a:pt x="1199213" y="555446"/>
                  </a:cubicBezTo>
                  <a:cubicBezTo>
                    <a:pt x="1195846" y="586868"/>
                    <a:pt x="1191579" y="623041"/>
                    <a:pt x="1169233" y="645387"/>
                  </a:cubicBezTo>
                  <a:lnTo>
                    <a:pt x="1094282" y="720337"/>
                  </a:lnTo>
                  <a:cubicBezTo>
                    <a:pt x="1089285" y="740324"/>
                    <a:pt x="1087407" y="761362"/>
                    <a:pt x="1079292" y="780298"/>
                  </a:cubicBezTo>
                  <a:cubicBezTo>
                    <a:pt x="1072195" y="796857"/>
                    <a:pt x="1057369" y="809155"/>
                    <a:pt x="1049312" y="825269"/>
                  </a:cubicBezTo>
                  <a:cubicBezTo>
                    <a:pt x="1042246" y="839402"/>
                    <a:pt x="1039319" y="855249"/>
                    <a:pt x="1034322" y="870239"/>
                  </a:cubicBezTo>
                  <a:cubicBezTo>
                    <a:pt x="1039319" y="885229"/>
                    <a:pt x="1040547" y="902063"/>
                    <a:pt x="1049312" y="915210"/>
                  </a:cubicBezTo>
                  <a:cubicBezTo>
                    <a:pt x="1072396" y="949836"/>
                    <a:pt x="1106070" y="968038"/>
                    <a:pt x="1139253" y="990160"/>
                  </a:cubicBezTo>
                  <a:cubicBezTo>
                    <a:pt x="1204337" y="1120330"/>
                    <a:pt x="1129123" y="985702"/>
                    <a:pt x="1214204" y="1095092"/>
                  </a:cubicBezTo>
                  <a:cubicBezTo>
                    <a:pt x="1236325" y="1123534"/>
                    <a:pt x="1248685" y="1159555"/>
                    <a:pt x="1274164" y="1185033"/>
                  </a:cubicBezTo>
                  <a:cubicBezTo>
                    <a:pt x="1316884" y="1227752"/>
                    <a:pt x="1296305" y="1203254"/>
                    <a:pt x="1334125" y="1259983"/>
                  </a:cubicBezTo>
                  <a:cubicBezTo>
                    <a:pt x="1339122" y="1274973"/>
                    <a:pt x="1349115" y="1289153"/>
                    <a:pt x="1349115" y="1304954"/>
                  </a:cubicBezTo>
                  <a:cubicBezTo>
                    <a:pt x="1349115" y="1362188"/>
                    <a:pt x="1356736" y="1423301"/>
                    <a:pt x="1304145" y="1454856"/>
                  </a:cubicBezTo>
                  <a:cubicBezTo>
                    <a:pt x="1290596" y="1462986"/>
                    <a:pt x="1274164" y="1464849"/>
                    <a:pt x="1259174" y="1469846"/>
                  </a:cubicBezTo>
                  <a:cubicBezTo>
                    <a:pt x="1249181" y="1484836"/>
                    <a:pt x="1243262" y="1503562"/>
                    <a:pt x="1229194" y="1514816"/>
                  </a:cubicBezTo>
                  <a:cubicBezTo>
                    <a:pt x="1216855" y="1524687"/>
                    <a:pt x="1198747" y="1523582"/>
                    <a:pt x="1184223" y="1529806"/>
                  </a:cubicBezTo>
                  <a:cubicBezTo>
                    <a:pt x="1163684" y="1538609"/>
                    <a:pt x="1145186" y="1551941"/>
                    <a:pt x="1124263" y="1559787"/>
                  </a:cubicBezTo>
                  <a:cubicBezTo>
                    <a:pt x="1088486" y="1573203"/>
                    <a:pt x="1005445" y="1584586"/>
                    <a:pt x="974361" y="1589767"/>
                  </a:cubicBezTo>
                  <a:cubicBezTo>
                    <a:pt x="849443" y="1584770"/>
                    <a:pt x="724044" y="1586819"/>
                    <a:pt x="599607" y="1574777"/>
                  </a:cubicBezTo>
                  <a:cubicBezTo>
                    <a:pt x="568152" y="1571733"/>
                    <a:pt x="538713" y="1557246"/>
                    <a:pt x="509666" y="1544797"/>
                  </a:cubicBezTo>
                  <a:cubicBezTo>
                    <a:pt x="468514" y="1527160"/>
                    <a:pt x="337442" y="1462512"/>
                    <a:pt x="299804" y="1424875"/>
                  </a:cubicBezTo>
                  <a:cubicBezTo>
                    <a:pt x="254022" y="1379094"/>
                    <a:pt x="282464" y="1401215"/>
                    <a:pt x="209863" y="1364915"/>
                  </a:cubicBezTo>
                  <a:cubicBezTo>
                    <a:pt x="199869" y="1349925"/>
                    <a:pt x="191746" y="1333503"/>
                    <a:pt x="179882" y="1319944"/>
                  </a:cubicBezTo>
                  <a:cubicBezTo>
                    <a:pt x="156616" y="1293354"/>
                    <a:pt x="124530" y="1274391"/>
                    <a:pt x="104931" y="1244993"/>
                  </a:cubicBezTo>
                  <a:cubicBezTo>
                    <a:pt x="67111" y="1188264"/>
                    <a:pt x="87690" y="1212762"/>
                    <a:pt x="44971" y="1170042"/>
                  </a:cubicBezTo>
                  <a:cubicBezTo>
                    <a:pt x="39974" y="1145059"/>
                    <a:pt x="36685" y="1119672"/>
                    <a:pt x="29981" y="1095092"/>
                  </a:cubicBezTo>
                  <a:cubicBezTo>
                    <a:pt x="21666" y="1064603"/>
                    <a:pt x="0" y="1005151"/>
                    <a:pt x="0" y="1005151"/>
                  </a:cubicBezTo>
                  <a:cubicBezTo>
                    <a:pt x="4997" y="930200"/>
                    <a:pt x="7126" y="855003"/>
                    <a:pt x="14990" y="780298"/>
                  </a:cubicBezTo>
                  <a:cubicBezTo>
                    <a:pt x="17147" y="759809"/>
                    <a:pt x="20767" y="738764"/>
                    <a:pt x="29981" y="720337"/>
                  </a:cubicBezTo>
                  <a:cubicBezTo>
                    <a:pt x="46095" y="688110"/>
                    <a:pt x="64463" y="655875"/>
                    <a:pt x="89941" y="630397"/>
                  </a:cubicBezTo>
                  <a:cubicBezTo>
                    <a:pt x="99935" y="620403"/>
                    <a:pt x="107803" y="607688"/>
                    <a:pt x="119922" y="600416"/>
                  </a:cubicBezTo>
                  <a:cubicBezTo>
                    <a:pt x="156407" y="578525"/>
                    <a:pt x="268281" y="572502"/>
                    <a:pt x="284813" y="570436"/>
                  </a:cubicBezTo>
                  <a:cubicBezTo>
                    <a:pt x="267682" y="519041"/>
                    <a:pt x="281958" y="521896"/>
                    <a:pt x="224853" y="510475"/>
                  </a:cubicBezTo>
                  <a:cubicBezTo>
                    <a:pt x="114976" y="488500"/>
                    <a:pt x="-27481" y="610409"/>
                    <a:pt x="119922" y="525465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E0FC6C7-8B8F-4F70-9119-D68210F80A13}"/>
                </a:ext>
              </a:extLst>
            </p:cNvPr>
            <p:cNvSpPr/>
            <p:nvPr/>
          </p:nvSpPr>
          <p:spPr>
            <a:xfrm>
              <a:off x="2211049" y="1033603"/>
              <a:ext cx="944380" cy="1543987"/>
            </a:xfrm>
            <a:custGeom>
              <a:avLst/>
              <a:gdLst>
                <a:gd name="connsiteX0" fmla="*/ 749508 w 2173574"/>
                <a:gd name="connsiteY0" fmla="*/ 225461 h 2444005"/>
                <a:gd name="connsiteX1" fmla="*/ 614597 w 2173574"/>
                <a:gd name="connsiteY1" fmla="*/ 270431 h 2444005"/>
                <a:gd name="connsiteX2" fmla="*/ 464695 w 2173574"/>
                <a:gd name="connsiteY2" fmla="*/ 330392 h 2444005"/>
                <a:gd name="connsiteX3" fmla="*/ 344774 w 2173574"/>
                <a:gd name="connsiteY3" fmla="*/ 435323 h 2444005"/>
                <a:gd name="connsiteX4" fmla="*/ 314793 w 2173574"/>
                <a:gd name="connsiteY4" fmla="*/ 465303 h 2444005"/>
                <a:gd name="connsiteX5" fmla="*/ 194872 w 2173574"/>
                <a:gd name="connsiteY5" fmla="*/ 555244 h 2444005"/>
                <a:gd name="connsiteX6" fmla="*/ 164892 w 2173574"/>
                <a:gd name="connsiteY6" fmla="*/ 600215 h 2444005"/>
                <a:gd name="connsiteX7" fmla="*/ 89941 w 2173574"/>
                <a:gd name="connsiteY7" fmla="*/ 675166 h 2444005"/>
                <a:gd name="connsiteX8" fmla="*/ 44970 w 2173574"/>
                <a:gd name="connsiteY8" fmla="*/ 765107 h 2444005"/>
                <a:gd name="connsiteX9" fmla="*/ 0 w 2173574"/>
                <a:gd name="connsiteY9" fmla="*/ 855048 h 2444005"/>
                <a:gd name="connsiteX10" fmla="*/ 29980 w 2173574"/>
                <a:gd name="connsiteY10" fmla="*/ 1049920 h 2444005"/>
                <a:gd name="connsiteX11" fmla="*/ 59961 w 2173574"/>
                <a:gd name="connsiteY11" fmla="*/ 1079900 h 2444005"/>
                <a:gd name="connsiteX12" fmla="*/ 149902 w 2173574"/>
                <a:gd name="connsiteY12" fmla="*/ 1259782 h 2444005"/>
                <a:gd name="connsiteX13" fmla="*/ 239843 w 2173574"/>
                <a:gd name="connsiteY13" fmla="*/ 1304752 h 2444005"/>
                <a:gd name="connsiteX14" fmla="*/ 659567 w 2173574"/>
                <a:gd name="connsiteY14" fmla="*/ 1304752 h 2444005"/>
                <a:gd name="connsiteX15" fmla="*/ 749508 w 2173574"/>
                <a:gd name="connsiteY15" fmla="*/ 1334733 h 2444005"/>
                <a:gd name="connsiteX16" fmla="*/ 794479 w 2173574"/>
                <a:gd name="connsiteY16" fmla="*/ 1379703 h 2444005"/>
                <a:gd name="connsiteX17" fmla="*/ 839449 w 2173574"/>
                <a:gd name="connsiteY17" fmla="*/ 1469644 h 2444005"/>
                <a:gd name="connsiteX18" fmla="*/ 884420 w 2173574"/>
                <a:gd name="connsiteY18" fmla="*/ 1499625 h 2444005"/>
                <a:gd name="connsiteX19" fmla="*/ 899410 w 2173574"/>
                <a:gd name="connsiteY19" fmla="*/ 1544595 h 2444005"/>
                <a:gd name="connsiteX20" fmla="*/ 929390 w 2173574"/>
                <a:gd name="connsiteY20" fmla="*/ 1604556 h 2444005"/>
                <a:gd name="connsiteX21" fmla="*/ 944380 w 2173574"/>
                <a:gd name="connsiteY21" fmla="*/ 1679507 h 2444005"/>
                <a:gd name="connsiteX22" fmla="*/ 959370 w 2173574"/>
                <a:gd name="connsiteY22" fmla="*/ 1739467 h 2444005"/>
                <a:gd name="connsiteX23" fmla="*/ 974361 w 2173574"/>
                <a:gd name="connsiteY23" fmla="*/ 2249133 h 2444005"/>
                <a:gd name="connsiteX24" fmla="*/ 1019331 w 2173574"/>
                <a:gd name="connsiteY24" fmla="*/ 2339074 h 2444005"/>
                <a:gd name="connsiteX25" fmla="*/ 1064302 w 2173574"/>
                <a:gd name="connsiteY25" fmla="*/ 2354064 h 2444005"/>
                <a:gd name="connsiteX26" fmla="*/ 1109272 w 2173574"/>
                <a:gd name="connsiteY26" fmla="*/ 2384044 h 2444005"/>
                <a:gd name="connsiteX27" fmla="*/ 1169233 w 2173574"/>
                <a:gd name="connsiteY27" fmla="*/ 2399034 h 2444005"/>
                <a:gd name="connsiteX28" fmla="*/ 1259174 w 2173574"/>
                <a:gd name="connsiteY28" fmla="*/ 2429015 h 2444005"/>
                <a:gd name="connsiteX29" fmla="*/ 1304144 w 2173574"/>
                <a:gd name="connsiteY29" fmla="*/ 2444005 h 2444005"/>
                <a:gd name="connsiteX30" fmla="*/ 1514006 w 2173574"/>
                <a:gd name="connsiteY30" fmla="*/ 2429015 h 2444005"/>
                <a:gd name="connsiteX31" fmla="*/ 1618938 w 2173574"/>
                <a:gd name="connsiteY31" fmla="*/ 2354064 h 2444005"/>
                <a:gd name="connsiteX32" fmla="*/ 1648918 w 2173574"/>
                <a:gd name="connsiteY32" fmla="*/ 2309093 h 2444005"/>
                <a:gd name="connsiteX33" fmla="*/ 1693888 w 2173574"/>
                <a:gd name="connsiteY33" fmla="*/ 2279113 h 2444005"/>
                <a:gd name="connsiteX34" fmla="*/ 1723869 w 2173574"/>
                <a:gd name="connsiteY34" fmla="*/ 2234143 h 2444005"/>
                <a:gd name="connsiteX35" fmla="*/ 1753849 w 2173574"/>
                <a:gd name="connsiteY35" fmla="*/ 2204162 h 2444005"/>
                <a:gd name="connsiteX36" fmla="*/ 1798820 w 2173574"/>
                <a:gd name="connsiteY36" fmla="*/ 2129211 h 2444005"/>
                <a:gd name="connsiteX37" fmla="*/ 1828800 w 2173574"/>
                <a:gd name="connsiteY37" fmla="*/ 2039270 h 2444005"/>
                <a:gd name="connsiteX38" fmla="*/ 1843790 w 2173574"/>
                <a:gd name="connsiteY38" fmla="*/ 1994300 h 2444005"/>
                <a:gd name="connsiteX39" fmla="*/ 1813810 w 2173574"/>
                <a:gd name="connsiteY39" fmla="*/ 1859388 h 2444005"/>
                <a:gd name="connsiteX40" fmla="*/ 1798820 w 2173574"/>
                <a:gd name="connsiteY40" fmla="*/ 1799428 h 2444005"/>
                <a:gd name="connsiteX41" fmla="*/ 1738859 w 2173574"/>
                <a:gd name="connsiteY41" fmla="*/ 1709487 h 2444005"/>
                <a:gd name="connsiteX42" fmla="*/ 1693888 w 2173574"/>
                <a:gd name="connsiteY42" fmla="*/ 1679507 h 2444005"/>
                <a:gd name="connsiteX43" fmla="*/ 1648918 w 2173574"/>
                <a:gd name="connsiteY43" fmla="*/ 1589566 h 2444005"/>
                <a:gd name="connsiteX44" fmla="*/ 1603947 w 2173574"/>
                <a:gd name="connsiteY44" fmla="*/ 1574575 h 2444005"/>
                <a:gd name="connsiteX45" fmla="*/ 1469036 w 2173574"/>
                <a:gd name="connsiteY45" fmla="*/ 1454654 h 2444005"/>
                <a:gd name="connsiteX46" fmla="*/ 1439056 w 2173574"/>
                <a:gd name="connsiteY46" fmla="*/ 1409684 h 2444005"/>
                <a:gd name="connsiteX47" fmla="*/ 1379095 w 2173574"/>
                <a:gd name="connsiteY47" fmla="*/ 1334733 h 2444005"/>
                <a:gd name="connsiteX48" fmla="*/ 1364105 w 2173574"/>
                <a:gd name="connsiteY48" fmla="*/ 1094890 h 2444005"/>
                <a:gd name="connsiteX49" fmla="*/ 1379095 w 2173574"/>
                <a:gd name="connsiteY49" fmla="*/ 1049920 h 2444005"/>
                <a:gd name="connsiteX50" fmla="*/ 1469036 w 2173574"/>
                <a:gd name="connsiteY50" fmla="*/ 944988 h 2444005"/>
                <a:gd name="connsiteX51" fmla="*/ 1543987 w 2173574"/>
                <a:gd name="connsiteY51" fmla="*/ 855048 h 2444005"/>
                <a:gd name="connsiteX52" fmla="*/ 1663908 w 2173574"/>
                <a:gd name="connsiteY52" fmla="*/ 765107 h 2444005"/>
                <a:gd name="connsiteX53" fmla="*/ 1783829 w 2173574"/>
                <a:gd name="connsiteY53" fmla="*/ 690156 h 2444005"/>
                <a:gd name="connsiteX54" fmla="*/ 1903751 w 2173574"/>
                <a:gd name="connsiteY54" fmla="*/ 630195 h 2444005"/>
                <a:gd name="connsiteX55" fmla="*/ 1948721 w 2173574"/>
                <a:gd name="connsiteY55" fmla="*/ 600215 h 2444005"/>
                <a:gd name="connsiteX56" fmla="*/ 2023672 w 2173574"/>
                <a:gd name="connsiteY56" fmla="*/ 540254 h 2444005"/>
                <a:gd name="connsiteX57" fmla="*/ 2068643 w 2173574"/>
                <a:gd name="connsiteY57" fmla="*/ 525264 h 2444005"/>
                <a:gd name="connsiteX58" fmla="*/ 2098623 w 2173574"/>
                <a:gd name="connsiteY58" fmla="*/ 480293 h 2444005"/>
                <a:gd name="connsiteX59" fmla="*/ 2143593 w 2173574"/>
                <a:gd name="connsiteY59" fmla="*/ 450313 h 2444005"/>
                <a:gd name="connsiteX60" fmla="*/ 2173574 w 2173574"/>
                <a:gd name="connsiteY60" fmla="*/ 420333 h 2444005"/>
                <a:gd name="connsiteX61" fmla="*/ 2158584 w 2173574"/>
                <a:gd name="connsiteY61" fmla="*/ 270431 h 2444005"/>
                <a:gd name="connsiteX62" fmla="*/ 2098623 w 2173574"/>
                <a:gd name="connsiteY62" fmla="*/ 210470 h 2444005"/>
                <a:gd name="connsiteX63" fmla="*/ 2053652 w 2173574"/>
                <a:gd name="connsiteY63" fmla="*/ 165500 h 2444005"/>
                <a:gd name="connsiteX64" fmla="*/ 1963711 w 2173574"/>
                <a:gd name="connsiteY64" fmla="*/ 135520 h 2444005"/>
                <a:gd name="connsiteX65" fmla="*/ 1918741 w 2173574"/>
                <a:gd name="connsiteY65" fmla="*/ 120529 h 2444005"/>
                <a:gd name="connsiteX66" fmla="*/ 1858780 w 2173574"/>
                <a:gd name="connsiteY66" fmla="*/ 105539 h 2444005"/>
                <a:gd name="connsiteX67" fmla="*/ 1813810 w 2173574"/>
                <a:gd name="connsiteY67" fmla="*/ 75559 h 2444005"/>
                <a:gd name="connsiteX68" fmla="*/ 1753849 w 2173574"/>
                <a:gd name="connsiteY68" fmla="*/ 60569 h 2444005"/>
                <a:gd name="connsiteX69" fmla="*/ 1708879 w 2173574"/>
                <a:gd name="connsiteY69" fmla="*/ 45579 h 2444005"/>
                <a:gd name="connsiteX70" fmla="*/ 1588957 w 2173574"/>
                <a:gd name="connsiteY70" fmla="*/ 608 h 2444005"/>
                <a:gd name="connsiteX71" fmla="*/ 1199213 w 2173574"/>
                <a:gd name="connsiteY71" fmla="*/ 30588 h 2444005"/>
                <a:gd name="connsiteX72" fmla="*/ 1079292 w 2173574"/>
                <a:gd name="connsiteY72" fmla="*/ 75559 h 2444005"/>
                <a:gd name="connsiteX73" fmla="*/ 989351 w 2173574"/>
                <a:gd name="connsiteY73" fmla="*/ 105539 h 2444005"/>
                <a:gd name="connsiteX74" fmla="*/ 959370 w 2173574"/>
                <a:gd name="connsiteY74" fmla="*/ 135520 h 2444005"/>
                <a:gd name="connsiteX75" fmla="*/ 779488 w 2173574"/>
                <a:gd name="connsiteY75" fmla="*/ 165500 h 2444005"/>
                <a:gd name="connsiteX76" fmla="*/ 719528 w 2173574"/>
                <a:gd name="connsiteY76" fmla="*/ 225461 h 2444005"/>
                <a:gd name="connsiteX77" fmla="*/ 749508 w 2173574"/>
                <a:gd name="connsiteY77" fmla="*/ 225461 h 244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173574" h="2444005">
                  <a:moveTo>
                    <a:pt x="749508" y="225461"/>
                  </a:moveTo>
                  <a:cubicBezTo>
                    <a:pt x="732019" y="232956"/>
                    <a:pt x="738721" y="220782"/>
                    <a:pt x="614597" y="270431"/>
                  </a:cubicBezTo>
                  <a:cubicBezTo>
                    <a:pt x="429370" y="344521"/>
                    <a:pt x="605309" y="260084"/>
                    <a:pt x="464695" y="330392"/>
                  </a:cubicBezTo>
                  <a:cubicBezTo>
                    <a:pt x="379758" y="457798"/>
                    <a:pt x="519647" y="260456"/>
                    <a:pt x="344774" y="435323"/>
                  </a:cubicBezTo>
                  <a:cubicBezTo>
                    <a:pt x="334780" y="445316"/>
                    <a:pt x="325829" y="456474"/>
                    <a:pt x="314793" y="465303"/>
                  </a:cubicBezTo>
                  <a:cubicBezTo>
                    <a:pt x="275775" y="496517"/>
                    <a:pt x="194872" y="555244"/>
                    <a:pt x="194872" y="555244"/>
                  </a:cubicBezTo>
                  <a:cubicBezTo>
                    <a:pt x="184879" y="570234"/>
                    <a:pt x="176756" y="586657"/>
                    <a:pt x="164892" y="600215"/>
                  </a:cubicBezTo>
                  <a:cubicBezTo>
                    <a:pt x="141626" y="626805"/>
                    <a:pt x="89941" y="675166"/>
                    <a:pt x="89941" y="675166"/>
                  </a:cubicBezTo>
                  <a:cubicBezTo>
                    <a:pt x="52264" y="788198"/>
                    <a:pt x="103088" y="648872"/>
                    <a:pt x="44970" y="765107"/>
                  </a:cubicBezTo>
                  <a:cubicBezTo>
                    <a:pt x="-17097" y="889240"/>
                    <a:pt x="85926" y="726157"/>
                    <a:pt x="0" y="855048"/>
                  </a:cubicBezTo>
                  <a:cubicBezTo>
                    <a:pt x="865" y="863697"/>
                    <a:pt x="4050" y="1006704"/>
                    <a:pt x="29980" y="1049920"/>
                  </a:cubicBezTo>
                  <a:cubicBezTo>
                    <a:pt x="37251" y="1062039"/>
                    <a:pt x="49967" y="1069907"/>
                    <a:pt x="59961" y="1079900"/>
                  </a:cubicBezTo>
                  <a:cubicBezTo>
                    <a:pt x="77063" y="1131207"/>
                    <a:pt x="100086" y="1226571"/>
                    <a:pt x="149902" y="1259782"/>
                  </a:cubicBezTo>
                  <a:cubicBezTo>
                    <a:pt x="208019" y="1298527"/>
                    <a:pt x="177781" y="1284065"/>
                    <a:pt x="239843" y="1304752"/>
                  </a:cubicBezTo>
                  <a:cubicBezTo>
                    <a:pt x="423458" y="1284350"/>
                    <a:pt x="425766" y="1276696"/>
                    <a:pt x="659567" y="1304752"/>
                  </a:cubicBezTo>
                  <a:cubicBezTo>
                    <a:pt x="690944" y="1308517"/>
                    <a:pt x="749508" y="1334733"/>
                    <a:pt x="749508" y="1334733"/>
                  </a:cubicBezTo>
                  <a:cubicBezTo>
                    <a:pt x="764498" y="1349723"/>
                    <a:pt x="782720" y="1362064"/>
                    <a:pt x="794479" y="1379703"/>
                  </a:cubicBezTo>
                  <a:cubicBezTo>
                    <a:pt x="843248" y="1452856"/>
                    <a:pt x="768686" y="1398881"/>
                    <a:pt x="839449" y="1469644"/>
                  </a:cubicBezTo>
                  <a:cubicBezTo>
                    <a:pt x="852188" y="1482383"/>
                    <a:pt x="869430" y="1489631"/>
                    <a:pt x="884420" y="1499625"/>
                  </a:cubicBezTo>
                  <a:cubicBezTo>
                    <a:pt x="889417" y="1514615"/>
                    <a:pt x="893186" y="1530072"/>
                    <a:pt x="899410" y="1544595"/>
                  </a:cubicBezTo>
                  <a:cubicBezTo>
                    <a:pt x="908212" y="1565134"/>
                    <a:pt x="922324" y="1583357"/>
                    <a:pt x="929390" y="1604556"/>
                  </a:cubicBezTo>
                  <a:cubicBezTo>
                    <a:pt x="937447" y="1628727"/>
                    <a:pt x="938853" y="1654635"/>
                    <a:pt x="944380" y="1679507"/>
                  </a:cubicBezTo>
                  <a:cubicBezTo>
                    <a:pt x="948849" y="1699618"/>
                    <a:pt x="954373" y="1719480"/>
                    <a:pt x="959370" y="1739467"/>
                  </a:cubicBezTo>
                  <a:cubicBezTo>
                    <a:pt x="964367" y="1909356"/>
                    <a:pt x="965187" y="2079419"/>
                    <a:pt x="974361" y="2249133"/>
                  </a:cubicBezTo>
                  <a:cubicBezTo>
                    <a:pt x="975588" y="2271839"/>
                    <a:pt x="1002774" y="2325829"/>
                    <a:pt x="1019331" y="2339074"/>
                  </a:cubicBezTo>
                  <a:cubicBezTo>
                    <a:pt x="1031670" y="2348945"/>
                    <a:pt x="1049312" y="2349067"/>
                    <a:pt x="1064302" y="2354064"/>
                  </a:cubicBezTo>
                  <a:cubicBezTo>
                    <a:pt x="1079292" y="2364057"/>
                    <a:pt x="1092713" y="2376947"/>
                    <a:pt x="1109272" y="2384044"/>
                  </a:cubicBezTo>
                  <a:cubicBezTo>
                    <a:pt x="1128208" y="2392160"/>
                    <a:pt x="1149500" y="2393114"/>
                    <a:pt x="1169233" y="2399034"/>
                  </a:cubicBezTo>
                  <a:cubicBezTo>
                    <a:pt x="1199502" y="2408115"/>
                    <a:pt x="1229194" y="2419021"/>
                    <a:pt x="1259174" y="2429015"/>
                  </a:cubicBezTo>
                  <a:lnTo>
                    <a:pt x="1304144" y="2444005"/>
                  </a:lnTo>
                  <a:cubicBezTo>
                    <a:pt x="1374098" y="2439008"/>
                    <a:pt x="1444828" y="2440545"/>
                    <a:pt x="1514006" y="2429015"/>
                  </a:cubicBezTo>
                  <a:cubicBezTo>
                    <a:pt x="1555069" y="2422171"/>
                    <a:pt x="1594082" y="2383891"/>
                    <a:pt x="1618938" y="2354064"/>
                  </a:cubicBezTo>
                  <a:cubicBezTo>
                    <a:pt x="1630472" y="2340224"/>
                    <a:pt x="1636179" y="2321832"/>
                    <a:pt x="1648918" y="2309093"/>
                  </a:cubicBezTo>
                  <a:cubicBezTo>
                    <a:pt x="1661657" y="2296354"/>
                    <a:pt x="1678898" y="2289106"/>
                    <a:pt x="1693888" y="2279113"/>
                  </a:cubicBezTo>
                  <a:cubicBezTo>
                    <a:pt x="1703882" y="2264123"/>
                    <a:pt x="1712615" y="2248211"/>
                    <a:pt x="1723869" y="2234143"/>
                  </a:cubicBezTo>
                  <a:cubicBezTo>
                    <a:pt x="1732698" y="2223107"/>
                    <a:pt x="1746578" y="2216281"/>
                    <a:pt x="1753849" y="2204162"/>
                  </a:cubicBezTo>
                  <a:cubicBezTo>
                    <a:pt x="1812225" y="2106867"/>
                    <a:pt x="1722857" y="2205174"/>
                    <a:pt x="1798820" y="2129211"/>
                  </a:cubicBezTo>
                  <a:lnTo>
                    <a:pt x="1828800" y="2039270"/>
                  </a:lnTo>
                  <a:lnTo>
                    <a:pt x="1843790" y="1994300"/>
                  </a:lnTo>
                  <a:cubicBezTo>
                    <a:pt x="1816739" y="1831992"/>
                    <a:pt x="1843331" y="1962713"/>
                    <a:pt x="1813810" y="1859388"/>
                  </a:cubicBezTo>
                  <a:cubicBezTo>
                    <a:pt x="1808150" y="1839579"/>
                    <a:pt x="1808033" y="1817855"/>
                    <a:pt x="1798820" y="1799428"/>
                  </a:cubicBezTo>
                  <a:cubicBezTo>
                    <a:pt x="1782706" y="1767200"/>
                    <a:pt x="1768840" y="1729474"/>
                    <a:pt x="1738859" y="1709487"/>
                  </a:cubicBezTo>
                  <a:lnTo>
                    <a:pt x="1693888" y="1679507"/>
                  </a:lnTo>
                  <a:cubicBezTo>
                    <a:pt x="1684013" y="1649882"/>
                    <a:pt x="1675335" y="1610700"/>
                    <a:pt x="1648918" y="1589566"/>
                  </a:cubicBezTo>
                  <a:cubicBezTo>
                    <a:pt x="1636579" y="1579695"/>
                    <a:pt x="1618937" y="1579572"/>
                    <a:pt x="1603947" y="1574575"/>
                  </a:cubicBezTo>
                  <a:cubicBezTo>
                    <a:pt x="1501267" y="1471895"/>
                    <a:pt x="1549284" y="1508153"/>
                    <a:pt x="1469036" y="1454654"/>
                  </a:cubicBezTo>
                  <a:cubicBezTo>
                    <a:pt x="1459043" y="1439664"/>
                    <a:pt x="1450310" y="1423752"/>
                    <a:pt x="1439056" y="1409684"/>
                  </a:cubicBezTo>
                  <a:cubicBezTo>
                    <a:pt x="1353617" y="1302886"/>
                    <a:pt x="1471369" y="1473143"/>
                    <a:pt x="1379095" y="1334733"/>
                  </a:cubicBezTo>
                  <a:cubicBezTo>
                    <a:pt x="1337440" y="1209766"/>
                    <a:pt x="1339289" y="1256193"/>
                    <a:pt x="1364105" y="1094890"/>
                  </a:cubicBezTo>
                  <a:cubicBezTo>
                    <a:pt x="1366508" y="1079273"/>
                    <a:pt x="1369911" y="1062778"/>
                    <a:pt x="1379095" y="1049920"/>
                  </a:cubicBezTo>
                  <a:cubicBezTo>
                    <a:pt x="1483713" y="903455"/>
                    <a:pt x="1403033" y="1060494"/>
                    <a:pt x="1469036" y="944988"/>
                  </a:cubicBezTo>
                  <a:cubicBezTo>
                    <a:pt x="1536711" y="826555"/>
                    <a:pt x="1456527" y="931575"/>
                    <a:pt x="1543987" y="855048"/>
                  </a:cubicBezTo>
                  <a:cubicBezTo>
                    <a:pt x="1649987" y="762299"/>
                    <a:pt x="1576530" y="794233"/>
                    <a:pt x="1663908" y="765107"/>
                  </a:cubicBezTo>
                  <a:cubicBezTo>
                    <a:pt x="1706291" y="736851"/>
                    <a:pt x="1736819" y="715469"/>
                    <a:pt x="1783829" y="690156"/>
                  </a:cubicBezTo>
                  <a:cubicBezTo>
                    <a:pt x="1823179" y="668967"/>
                    <a:pt x="1866565" y="654986"/>
                    <a:pt x="1903751" y="630195"/>
                  </a:cubicBezTo>
                  <a:cubicBezTo>
                    <a:pt x="1918741" y="620202"/>
                    <a:pt x="1934653" y="611469"/>
                    <a:pt x="1948721" y="600215"/>
                  </a:cubicBezTo>
                  <a:cubicBezTo>
                    <a:pt x="1995195" y="563035"/>
                    <a:pt x="1962157" y="571011"/>
                    <a:pt x="2023672" y="540254"/>
                  </a:cubicBezTo>
                  <a:cubicBezTo>
                    <a:pt x="2037805" y="533188"/>
                    <a:pt x="2053653" y="530261"/>
                    <a:pt x="2068643" y="525264"/>
                  </a:cubicBezTo>
                  <a:cubicBezTo>
                    <a:pt x="2078636" y="510274"/>
                    <a:pt x="2085884" y="493032"/>
                    <a:pt x="2098623" y="480293"/>
                  </a:cubicBezTo>
                  <a:cubicBezTo>
                    <a:pt x="2111362" y="467554"/>
                    <a:pt x="2129525" y="461567"/>
                    <a:pt x="2143593" y="450313"/>
                  </a:cubicBezTo>
                  <a:cubicBezTo>
                    <a:pt x="2154629" y="441484"/>
                    <a:pt x="2163580" y="430326"/>
                    <a:pt x="2173574" y="420333"/>
                  </a:cubicBezTo>
                  <a:cubicBezTo>
                    <a:pt x="2168577" y="370366"/>
                    <a:pt x="2175474" y="317722"/>
                    <a:pt x="2158584" y="270431"/>
                  </a:cubicBezTo>
                  <a:cubicBezTo>
                    <a:pt x="2149077" y="243812"/>
                    <a:pt x="2118610" y="230457"/>
                    <a:pt x="2098623" y="210470"/>
                  </a:cubicBezTo>
                  <a:cubicBezTo>
                    <a:pt x="2083633" y="195480"/>
                    <a:pt x="2073763" y="172204"/>
                    <a:pt x="2053652" y="165500"/>
                  </a:cubicBezTo>
                  <a:lnTo>
                    <a:pt x="1963711" y="135520"/>
                  </a:lnTo>
                  <a:cubicBezTo>
                    <a:pt x="1948721" y="130523"/>
                    <a:pt x="1934070" y="124361"/>
                    <a:pt x="1918741" y="120529"/>
                  </a:cubicBezTo>
                  <a:lnTo>
                    <a:pt x="1858780" y="105539"/>
                  </a:lnTo>
                  <a:cubicBezTo>
                    <a:pt x="1843790" y="95546"/>
                    <a:pt x="1830369" y="82656"/>
                    <a:pt x="1813810" y="75559"/>
                  </a:cubicBezTo>
                  <a:cubicBezTo>
                    <a:pt x="1794874" y="67443"/>
                    <a:pt x="1773658" y="66229"/>
                    <a:pt x="1753849" y="60569"/>
                  </a:cubicBezTo>
                  <a:cubicBezTo>
                    <a:pt x="1738656" y="56228"/>
                    <a:pt x="1723402" y="51803"/>
                    <a:pt x="1708879" y="45579"/>
                  </a:cubicBezTo>
                  <a:cubicBezTo>
                    <a:pt x="1599136" y="-1454"/>
                    <a:pt x="1699505" y="28244"/>
                    <a:pt x="1588957" y="608"/>
                  </a:cubicBezTo>
                  <a:cubicBezTo>
                    <a:pt x="1576375" y="1180"/>
                    <a:pt x="1302690" y="-8216"/>
                    <a:pt x="1199213" y="30588"/>
                  </a:cubicBezTo>
                  <a:cubicBezTo>
                    <a:pt x="931151" y="131112"/>
                    <a:pt x="1335799" y="-1393"/>
                    <a:pt x="1079292" y="75559"/>
                  </a:cubicBezTo>
                  <a:cubicBezTo>
                    <a:pt x="1049023" y="84640"/>
                    <a:pt x="989351" y="105539"/>
                    <a:pt x="989351" y="105539"/>
                  </a:cubicBezTo>
                  <a:cubicBezTo>
                    <a:pt x="979357" y="115533"/>
                    <a:pt x="972360" y="129953"/>
                    <a:pt x="959370" y="135520"/>
                  </a:cubicBezTo>
                  <a:cubicBezTo>
                    <a:pt x="937450" y="144914"/>
                    <a:pt x="788054" y="164276"/>
                    <a:pt x="779488" y="165500"/>
                  </a:cubicBezTo>
                  <a:cubicBezTo>
                    <a:pt x="724978" y="183670"/>
                    <a:pt x="734064" y="167317"/>
                    <a:pt x="719528" y="225461"/>
                  </a:cubicBezTo>
                  <a:cubicBezTo>
                    <a:pt x="718316" y="230308"/>
                    <a:pt x="766997" y="217966"/>
                    <a:pt x="749508" y="225461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1AC6057-71CB-4217-80CF-A2A5D0A43B54}"/>
                </a:ext>
              </a:extLst>
            </p:cNvPr>
            <p:cNvSpPr/>
            <p:nvPr/>
          </p:nvSpPr>
          <p:spPr>
            <a:xfrm>
              <a:off x="1738859" y="2819587"/>
              <a:ext cx="944380" cy="779488"/>
            </a:xfrm>
            <a:custGeom>
              <a:avLst/>
              <a:gdLst>
                <a:gd name="connsiteX0" fmla="*/ 959370 w 2458387"/>
                <a:gd name="connsiteY0" fmla="*/ 119921 h 1963711"/>
                <a:gd name="connsiteX1" fmla="*/ 809469 w 2458387"/>
                <a:gd name="connsiteY1" fmla="*/ 134911 h 1963711"/>
                <a:gd name="connsiteX2" fmla="*/ 749508 w 2458387"/>
                <a:gd name="connsiteY2" fmla="*/ 164892 h 1963711"/>
                <a:gd name="connsiteX3" fmla="*/ 689547 w 2458387"/>
                <a:gd name="connsiteY3" fmla="*/ 179882 h 1963711"/>
                <a:gd name="connsiteX4" fmla="*/ 584616 w 2458387"/>
                <a:gd name="connsiteY4" fmla="*/ 239842 h 1963711"/>
                <a:gd name="connsiteX5" fmla="*/ 524655 w 2458387"/>
                <a:gd name="connsiteY5" fmla="*/ 269823 h 1963711"/>
                <a:gd name="connsiteX6" fmla="*/ 449705 w 2458387"/>
                <a:gd name="connsiteY6" fmla="*/ 329783 h 1963711"/>
                <a:gd name="connsiteX7" fmla="*/ 329783 w 2458387"/>
                <a:gd name="connsiteY7" fmla="*/ 389744 h 1963711"/>
                <a:gd name="connsiteX8" fmla="*/ 239842 w 2458387"/>
                <a:gd name="connsiteY8" fmla="*/ 449705 h 1963711"/>
                <a:gd name="connsiteX9" fmla="*/ 149901 w 2458387"/>
                <a:gd name="connsiteY9" fmla="*/ 524655 h 1963711"/>
                <a:gd name="connsiteX10" fmla="*/ 89941 w 2458387"/>
                <a:gd name="connsiteY10" fmla="*/ 614596 h 1963711"/>
                <a:gd name="connsiteX11" fmla="*/ 74951 w 2458387"/>
                <a:gd name="connsiteY11" fmla="*/ 659567 h 1963711"/>
                <a:gd name="connsiteX12" fmla="*/ 44970 w 2458387"/>
                <a:gd name="connsiteY12" fmla="*/ 704537 h 1963711"/>
                <a:gd name="connsiteX13" fmla="*/ 29980 w 2458387"/>
                <a:gd name="connsiteY13" fmla="*/ 764498 h 1963711"/>
                <a:gd name="connsiteX14" fmla="*/ 0 w 2458387"/>
                <a:gd name="connsiteY14" fmla="*/ 854439 h 1963711"/>
                <a:gd name="connsiteX15" fmla="*/ 14990 w 2458387"/>
                <a:gd name="connsiteY15" fmla="*/ 1169233 h 1963711"/>
                <a:gd name="connsiteX16" fmla="*/ 29980 w 2458387"/>
                <a:gd name="connsiteY16" fmla="*/ 1214203 h 1963711"/>
                <a:gd name="connsiteX17" fmla="*/ 59960 w 2458387"/>
                <a:gd name="connsiteY17" fmla="*/ 1259173 h 1963711"/>
                <a:gd name="connsiteX18" fmla="*/ 74951 w 2458387"/>
                <a:gd name="connsiteY18" fmla="*/ 1304144 h 1963711"/>
                <a:gd name="connsiteX19" fmla="*/ 134911 w 2458387"/>
                <a:gd name="connsiteY19" fmla="*/ 1349114 h 1963711"/>
                <a:gd name="connsiteX20" fmla="*/ 209862 w 2458387"/>
                <a:gd name="connsiteY20" fmla="*/ 1409075 h 1963711"/>
                <a:gd name="connsiteX21" fmla="*/ 239842 w 2458387"/>
                <a:gd name="connsiteY21" fmla="*/ 1454046 h 1963711"/>
                <a:gd name="connsiteX22" fmla="*/ 344774 w 2458387"/>
                <a:gd name="connsiteY22" fmla="*/ 1514006 h 1963711"/>
                <a:gd name="connsiteX23" fmla="*/ 419724 w 2458387"/>
                <a:gd name="connsiteY23" fmla="*/ 1573967 h 1963711"/>
                <a:gd name="connsiteX24" fmla="*/ 464695 w 2458387"/>
                <a:gd name="connsiteY24" fmla="*/ 1618937 h 1963711"/>
                <a:gd name="connsiteX25" fmla="*/ 509665 w 2458387"/>
                <a:gd name="connsiteY25" fmla="*/ 1648918 h 1963711"/>
                <a:gd name="connsiteX26" fmla="*/ 554636 w 2458387"/>
                <a:gd name="connsiteY26" fmla="*/ 1693888 h 1963711"/>
                <a:gd name="connsiteX27" fmla="*/ 644577 w 2458387"/>
                <a:gd name="connsiteY27" fmla="*/ 1738859 h 1963711"/>
                <a:gd name="connsiteX28" fmla="*/ 734518 w 2458387"/>
                <a:gd name="connsiteY28" fmla="*/ 1783829 h 1963711"/>
                <a:gd name="connsiteX29" fmla="*/ 794478 w 2458387"/>
                <a:gd name="connsiteY29" fmla="*/ 1813810 h 1963711"/>
                <a:gd name="connsiteX30" fmla="*/ 854439 w 2458387"/>
                <a:gd name="connsiteY30" fmla="*/ 1828800 h 1963711"/>
                <a:gd name="connsiteX31" fmla="*/ 899410 w 2458387"/>
                <a:gd name="connsiteY31" fmla="*/ 1843790 h 1963711"/>
                <a:gd name="connsiteX32" fmla="*/ 929390 w 2458387"/>
                <a:gd name="connsiteY32" fmla="*/ 1888760 h 1963711"/>
                <a:gd name="connsiteX33" fmla="*/ 1049311 w 2458387"/>
                <a:gd name="connsiteY33" fmla="*/ 1933731 h 1963711"/>
                <a:gd name="connsiteX34" fmla="*/ 1139252 w 2458387"/>
                <a:gd name="connsiteY34" fmla="*/ 1963711 h 1963711"/>
                <a:gd name="connsiteX35" fmla="*/ 1528996 w 2458387"/>
                <a:gd name="connsiteY35" fmla="*/ 1948721 h 1963711"/>
                <a:gd name="connsiteX36" fmla="*/ 1633928 w 2458387"/>
                <a:gd name="connsiteY36" fmla="*/ 1918741 h 1963711"/>
                <a:gd name="connsiteX37" fmla="*/ 1708878 w 2458387"/>
                <a:gd name="connsiteY37" fmla="*/ 1858780 h 1963711"/>
                <a:gd name="connsiteX38" fmla="*/ 1783829 w 2458387"/>
                <a:gd name="connsiteY38" fmla="*/ 1813810 h 1963711"/>
                <a:gd name="connsiteX39" fmla="*/ 1873770 w 2458387"/>
                <a:gd name="connsiteY39" fmla="*/ 1723869 h 1963711"/>
                <a:gd name="connsiteX40" fmla="*/ 1933731 w 2458387"/>
                <a:gd name="connsiteY40" fmla="*/ 1648918 h 1963711"/>
                <a:gd name="connsiteX41" fmla="*/ 1963711 w 2458387"/>
                <a:gd name="connsiteY41" fmla="*/ 1588957 h 1963711"/>
                <a:gd name="connsiteX42" fmla="*/ 1978701 w 2458387"/>
                <a:gd name="connsiteY42" fmla="*/ 1543987 h 1963711"/>
                <a:gd name="connsiteX43" fmla="*/ 2038662 w 2458387"/>
                <a:gd name="connsiteY43" fmla="*/ 1439055 h 1963711"/>
                <a:gd name="connsiteX44" fmla="*/ 2053652 w 2458387"/>
                <a:gd name="connsiteY44" fmla="*/ 1379095 h 1963711"/>
                <a:gd name="connsiteX45" fmla="*/ 2083633 w 2458387"/>
                <a:gd name="connsiteY45" fmla="*/ 1289154 h 1963711"/>
                <a:gd name="connsiteX46" fmla="*/ 2098623 w 2458387"/>
                <a:gd name="connsiteY46" fmla="*/ 1229193 h 1963711"/>
                <a:gd name="connsiteX47" fmla="*/ 2128603 w 2458387"/>
                <a:gd name="connsiteY47" fmla="*/ 1139252 h 1963711"/>
                <a:gd name="connsiteX48" fmla="*/ 2158583 w 2458387"/>
                <a:gd name="connsiteY48" fmla="*/ 974360 h 1963711"/>
                <a:gd name="connsiteX49" fmla="*/ 2173574 w 2458387"/>
                <a:gd name="connsiteY49" fmla="*/ 914400 h 1963711"/>
                <a:gd name="connsiteX50" fmla="*/ 2203554 w 2458387"/>
                <a:gd name="connsiteY50" fmla="*/ 884419 h 1963711"/>
                <a:gd name="connsiteX51" fmla="*/ 2263515 w 2458387"/>
                <a:gd name="connsiteY51" fmla="*/ 809469 h 1963711"/>
                <a:gd name="connsiteX52" fmla="*/ 2308485 w 2458387"/>
                <a:gd name="connsiteY52" fmla="*/ 794478 h 1963711"/>
                <a:gd name="connsiteX53" fmla="*/ 2383436 w 2458387"/>
                <a:gd name="connsiteY53" fmla="*/ 734518 h 1963711"/>
                <a:gd name="connsiteX54" fmla="*/ 2428406 w 2458387"/>
                <a:gd name="connsiteY54" fmla="*/ 644577 h 1963711"/>
                <a:gd name="connsiteX55" fmla="*/ 2458387 w 2458387"/>
                <a:gd name="connsiteY55" fmla="*/ 614596 h 1963711"/>
                <a:gd name="connsiteX56" fmla="*/ 2443396 w 2458387"/>
                <a:gd name="connsiteY56" fmla="*/ 389744 h 1963711"/>
                <a:gd name="connsiteX57" fmla="*/ 2428406 w 2458387"/>
                <a:gd name="connsiteY57" fmla="*/ 344773 h 1963711"/>
                <a:gd name="connsiteX58" fmla="*/ 2413416 w 2458387"/>
                <a:gd name="connsiteY58" fmla="*/ 284813 h 1963711"/>
                <a:gd name="connsiteX59" fmla="*/ 2398426 w 2458387"/>
                <a:gd name="connsiteY59" fmla="*/ 239842 h 1963711"/>
                <a:gd name="connsiteX60" fmla="*/ 2353455 w 2458387"/>
                <a:gd name="connsiteY60" fmla="*/ 209862 h 1963711"/>
                <a:gd name="connsiteX61" fmla="*/ 2278505 w 2458387"/>
                <a:gd name="connsiteY61" fmla="*/ 119921 h 1963711"/>
                <a:gd name="connsiteX62" fmla="*/ 2233534 w 2458387"/>
                <a:gd name="connsiteY62" fmla="*/ 89941 h 1963711"/>
                <a:gd name="connsiteX63" fmla="*/ 2158583 w 2458387"/>
                <a:gd name="connsiteY63" fmla="*/ 29980 h 1963711"/>
                <a:gd name="connsiteX64" fmla="*/ 2068642 w 2458387"/>
                <a:gd name="connsiteY64" fmla="*/ 0 h 1963711"/>
                <a:gd name="connsiteX65" fmla="*/ 1813810 w 2458387"/>
                <a:gd name="connsiteY65" fmla="*/ 14990 h 1963711"/>
                <a:gd name="connsiteX66" fmla="*/ 1708878 w 2458387"/>
                <a:gd name="connsiteY66" fmla="*/ 44970 h 1963711"/>
                <a:gd name="connsiteX67" fmla="*/ 1618937 w 2458387"/>
                <a:gd name="connsiteY67" fmla="*/ 104931 h 1963711"/>
                <a:gd name="connsiteX68" fmla="*/ 1528996 w 2458387"/>
                <a:gd name="connsiteY68" fmla="*/ 134911 h 1963711"/>
                <a:gd name="connsiteX69" fmla="*/ 1499016 w 2458387"/>
                <a:gd name="connsiteY69" fmla="*/ 164892 h 1963711"/>
                <a:gd name="connsiteX70" fmla="*/ 1409075 w 2458387"/>
                <a:gd name="connsiteY70" fmla="*/ 194872 h 1963711"/>
                <a:gd name="connsiteX71" fmla="*/ 1169233 w 2458387"/>
                <a:gd name="connsiteY71" fmla="*/ 179882 h 1963711"/>
                <a:gd name="connsiteX72" fmla="*/ 1139252 w 2458387"/>
                <a:gd name="connsiteY72" fmla="*/ 149901 h 1963711"/>
                <a:gd name="connsiteX73" fmla="*/ 1094282 w 2458387"/>
                <a:gd name="connsiteY73" fmla="*/ 119921 h 1963711"/>
                <a:gd name="connsiteX74" fmla="*/ 959370 w 2458387"/>
                <a:gd name="connsiteY74" fmla="*/ 119921 h 196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458387" h="1963711">
                  <a:moveTo>
                    <a:pt x="959370" y="119921"/>
                  </a:moveTo>
                  <a:cubicBezTo>
                    <a:pt x="911901" y="122419"/>
                    <a:pt x="858571" y="124389"/>
                    <a:pt x="809469" y="134911"/>
                  </a:cubicBezTo>
                  <a:cubicBezTo>
                    <a:pt x="787619" y="139593"/>
                    <a:pt x="770431" y="157046"/>
                    <a:pt x="749508" y="164892"/>
                  </a:cubicBezTo>
                  <a:cubicBezTo>
                    <a:pt x="730218" y="172126"/>
                    <a:pt x="709534" y="174885"/>
                    <a:pt x="689547" y="179882"/>
                  </a:cubicBezTo>
                  <a:cubicBezTo>
                    <a:pt x="508366" y="270473"/>
                    <a:pt x="732921" y="155096"/>
                    <a:pt x="584616" y="239842"/>
                  </a:cubicBezTo>
                  <a:cubicBezTo>
                    <a:pt x="565214" y="250929"/>
                    <a:pt x="543248" y="257428"/>
                    <a:pt x="524655" y="269823"/>
                  </a:cubicBezTo>
                  <a:cubicBezTo>
                    <a:pt x="498034" y="287570"/>
                    <a:pt x="476953" y="313015"/>
                    <a:pt x="449705" y="329783"/>
                  </a:cubicBezTo>
                  <a:cubicBezTo>
                    <a:pt x="411642" y="353206"/>
                    <a:pt x="366969" y="364953"/>
                    <a:pt x="329783" y="389744"/>
                  </a:cubicBezTo>
                  <a:lnTo>
                    <a:pt x="239842" y="449705"/>
                  </a:lnTo>
                  <a:cubicBezTo>
                    <a:pt x="199870" y="476353"/>
                    <a:pt x="180974" y="484704"/>
                    <a:pt x="149901" y="524655"/>
                  </a:cubicBezTo>
                  <a:cubicBezTo>
                    <a:pt x="127780" y="553097"/>
                    <a:pt x="89941" y="614596"/>
                    <a:pt x="89941" y="614596"/>
                  </a:cubicBezTo>
                  <a:cubicBezTo>
                    <a:pt x="84944" y="629586"/>
                    <a:pt x="82018" y="645434"/>
                    <a:pt x="74951" y="659567"/>
                  </a:cubicBezTo>
                  <a:cubicBezTo>
                    <a:pt x="66894" y="675681"/>
                    <a:pt x="52067" y="687978"/>
                    <a:pt x="44970" y="704537"/>
                  </a:cubicBezTo>
                  <a:cubicBezTo>
                    <a:pt x="36854" y="723473"/>
                    <a:pt x="35900" y="744765"/>
                    <a:pt x="29980" y="764498"/>
                  </a:cubicBezTo>
                  <a:cubicBezTo>
                    <a:pt x="20899" y="794767"/>
                    <a:pt x="0" y="854439"/>
                    <a:pt x="0" y="854439"/>
                  </a:cubicBezTo>
                  <a:cubicBezTo>
                    <a:pt x="4997" y="959370"/>
                    <a:pt x="6266" y="1064546"/>
                    <a:pt x="14990" y="1169233"/>
                  </a:cubicBezTo>
                  <a:cubicBezTo>
                    <a:pt x="16302" y="1184979"/>
                    <a:pt x="22914" y="1200070"/>
                    <a:pt x="29980" y="1214203"/>
                  </a:cubicBezTo>
                  <a:cubicBezTo>
                    <a:pt x="38037" y="1230317"/>
                    <a:pt x="51903" y="1243059"/>
                    <a:pt x="59960" y="1259173"/>
                  </a:cubicBezTo>
                  <a:cubicBezTo>
                    <a:pt x="67027" y="1273306"/>
                    <a:pt x="64835" y="1292005"/>
                    <a:pt x="74951" y="1304144"/>
                  </a:cubicBezTo>
                  <a:cubicBezTo>
                    <a:pt x="90945" y="1323337"/>
                    <a:pt x="115718" y="1333120"/>
                    <a:pt x="134911" y="1349114"/>
                  </a:cubicBezTo>
                  <a:cubicBezTo>
                    <a:pt x="220350" y="1420313"/>
                    <a:pt x="98678" y="1334952"/>
                    <a:pt x="209862" y="1409075"/>
                  </a:cubicBezTo>
                  <a:cubicBezTo>
                    <a:pt x="219855" y="1424065"/>
                    <a:pt x="227103" y="1441307"/>
                    <a:pt x="239842" y="1454046"/>
                  </a:cubicBezTo>
                  <a:cubicBezTo>
                    <a:pt x="261029" y="1475233"/>
                    <a:pt x="321261" y="1502250"/>
                    <a:pt x="344774" y="1514006"/>
                  </a:cubicBezTo>
                  <a:cubicBezTo>
                    <a:pt x="431982" y="1601217"/>
                    <a:pt x="306283" y="1479434"/>
                    <a:pt x="419724" y="1573967"/>
                  </a:cubicBezTo>
                  <a:cubicBezTo>
                    <a:pt x="436010" y="1587538"/>
                    <a:pt x="448409" y="1605366"/>
                    <a:pt x="464695" y="1618937"/>
                  </a:cubicBezTo>
                  <a:cubicBezTo>
                    <a:pt x="478535" y="1630471"/>
                    <a:pt x="495825" y="1637384"/>
                    <a:pt x="509665" y="1648918"/>
                  </a:cubicBezTo>
                  <a:cubicBezTo>
                    <a:pt x="525951" y="1662489"/>
                    <a:pt x="538350" y="1680317"/>
                    <a:pt x="554636" y="1693888"/>
                  </a:cubicBezTo>
                  <a:cubicBezTo>
                    <a:pt x="593384" y="1726178"/>
                    <a:pt x="599503" y="1723835"/>
                    <a:pt x="644577" y="1738859"/>
                  </a:cubicBezTo>
                  <a:cubicBezTo>
                    <a:pt x="731003" y="1796476"/>
                    <a:pt x="647627" y="1746589"/>
                    <a:pt x="734518" y="1783829"/>
                  </a:cubicBezTo>
                  <a:cubicBezTo>
                    <a:pt x="755057" y="1792632"/>
                    <a:pt x="773555" y="1805964"/>
                    <a:pt x="794478" y="1813810"/>
                  </a:cubicBezTo>
                  <a:cubicBezTo>
                    <a:pt x="813768" y="1821044"/>
                    <a:pt x="834630" y="1823140"/>
                    <a:pt x="854439" y="1828800"/>
                  </a:cubicBezTo>
                  <a:cubicBezTo>
                    <a:pt x="869632" y="1833141"/>
                    <a:pt x="884420" y="1838793"/>
                    <a:pt x="899410" y="1843790"/>
                  </a:cubicBezTo>
                  <a:cubicBezTo>
                    <a:pt x="909403" y="1858780"/>
                    <a:pt x="915550" y="1877227"/>
                    <a:pt x="929390" y="1888760"/>
                  </a:cubicBezTo>
                  <a:cubicBezTo>
                    <a:pt x="967088" y="1920175"/>
                    <a:pt x="1005185" y="1920493"/>
                    <a:pt x="1049311" y="1933731"/>
                  </a:cubicBezTo>
                  <a:cubicBezTo>
                    <a:pt x="1079580" y="1942812"/>
                    <a:pt x="1139252" y="1963711"/>
                    <a:pt x="1139252" y="1963711"/>
                  </a:cubicBezTo>
                  <a:cubicBezTo>
                    <a:pt x="1269167" y="1958714"/>
                    <a:pt x="1399273" y="1957369"/>
                    <a:pt x="1528996" y="1948721"/>
                  </a:cubicBezTo>
                  <a:cubicBezTo>
                    <a:pt x="1552524" y="1947152"/>
                    <a:pt x="1609112" y="1927013"/>
                    <a:pt x="1633928" y="1918741"/>
                  </a:cubicBezTo>
                  <a:cubicBezTo>
                    <a:pt x="1671702" y="1880966"/>
                    <a:pt x="1658452" y="1890296"/>
                    <a:pt x="1708878" y="1858780"/>
                  </a:cubicBezTo>
                  <a:cubicBezTo>
                    <a:pt x="1733585" y="1843338"/>
                    <a:pt x="1761279" y="1832260"/>
                    <a:pt x="1783829" y="1813810"/>
                  </a:cubicBezTo>
                  <a:cubicBezTo>
                    <a:pt x="1816644" y="1786962"/>
                    <a:pt x="1843790" y="1753849"/>
                    <a:pt x="1873770" y="1723869"/>
                  </a:cubicBezTo>
                  <a:cubicBezTo>
                    <a:pt x="1906600" y="1691039"/>
                    <a:pt x="1908518" y="1693040"/>
                    <a:pt x="1933731" y="1648918"/>
                  </a:cubicBezTo>
                  <a:cubicBezTo>
                    <a:pt x="1944818" y="1629516"/>
                    <a:pt x="1954909" y="1609496"/>
                    <a:pt x="1963711" y="1588957"/>
                  </a:cubicBezTo>
                  <a:cubicBezTo>
                    <a:pt x="1969935" y="1574434"/>
                    <a:pt x="1971635" y="1558120"/>
                    <a:pt x="1978701" y="1543987"/>
                  </a:cubicBezTo>
                  <a:cubicBezTo>
                    <a:pt x="2022193" y="1457004"/>
                    <a:pt x="1999241" y="1544178"/>
                    <a:pt x="2038662" y="1439055"/>
                  </a:cubicBezTo>
                  <a:cubicBezTo>
                    <a:pt x="2045896" y="1419765"/>
                    <a:pt x="2047732" y="1398828"/>
                    <a:pt x="2053652" y="1379095"/>
                  </a:cubicBezTo>
                  <a:cubicBezTo>
                    <a:pt x="2062733" y="1348826"/>
                    <a:pt x="2075968" y="1319813"/>
                    <a:pt x="2083633" y="1289154"/>
                  </a:cubicBezTo>
                  <a:cubicBezTo>
                    <a:pt x="2088630" y="1269167"/>
                    <a:pt x="2092703" y="1248926"/>
                    <a:pt x="2098623" y="1229193"/>
                  </a:cubicBezTo>
                  <a:cubicBezTo>
                    <a:pt x="2107704" y="1198924"/>
                    <a:pt x="2128603" y="1139252"/>
                    <a:pt x="2128603" y="1139252"/>
                  </a:cubicBezTo>
                  <a:cubicBezTo>
                    <a:pt x="2153405" y="940833"/>
                    <a:pt x="2127774" y="1082188"/>
                    <a:pt x="2158583" y="974360"/>
                  </a:cubicBezTo>
                  <a:cubicBezTo>
                    <a:pt x="2164243" y="954551"/>
                    <a:pt x="2164360" y="932827"/>
                    <a:pt x="2173574" y="914400"/>
                  </a:cubicBezTo>
                  <a:cubicBezTo>
                    <a:pt x="2179895" y="901759"/>
                    <a:pt x="2194725" y="895455"/>
                    <a:pt x="2203554" y="884419"/>
                  </a:cubicBezTo>
                  <a:cubicBezTo>
                    <a:pt x="2222410" y="860848"/>
                    <a:pt x="2235671" y="826175"/>
                    <a:pt x="2263515" y="809469"/>
                  </a:cubicBezTo>
                  <a:cubicBezTo>
                    <a:pt x="2277064" y="801339"/>
                    <a:pt x="2293495" y="799475"/>
                    <a:pt x="2308485" y="794478"/>
                  </a:cubicBezTo>
                  <a:cubicBezTo>
                    <a:pt x="2394405" y="665598"/>
                    <a:pt x="2279998" y="817269"/>
                    <a:pt x="2383436" y="734518"/>
                  </a:cubicBezTo>
                  <a:cubicBezTo>
                    <a:pt x="2427174" y="699527"/>
                    <a:pt x="2403339" y="686355"/>
                    <a:pt x="2428406" y="644577"/>
                  </a:cubicBezTo>
                  <a:cubicBezTo>
                    <a:pt x="2435678" y="632458"/>
                    <a:pt x="2448393" y="624590"/>
                    <a:pt x="2458387" y="614596"/>
                  </a:cubicBezTo>
                  <a:cubicBezTo>
                    <a:pt x="2453390" y="539645"/>
                    <a:pt x="2451691" y="464402"/>
                    <a:pt x="2443396" y="389744"/>
                  </a:cubicBezTo>
                  <a:cubicBezTo>
                    <a:pt x="2441651" y="374039"/>
                    <a:pt x="2432747" y="359966"/>
                    <a:pt x="2428406" y="344773"/>
                  </a:cubicBezTo>
                  <a:cubicBezTo>
                    <a:pt x="2422746" y="324964"/>
                    <a:pt x="2419076" y="304622"/>
                    <a:pt x="2413416" y="284813"/>
                  </a:cubicBezTo>
                  <a:cubicBezTo>
                    <a:pt x="2409075" y="269620"/>
                    <a:pt x="2408297" y="252181"/>
                    <a:pt x="2398426" y="239842"/>
                  </a:cubicBezTo>
                  <a:cubicBezTo>
                    <a:pt x="2387171" y="225774"/>
                    <a:pt x="2367295" y="221395"/>
                    <a:pt x="2353455" y="209862"/>
                  </a:cubicBezTo>
                  <a:cubicBezTo>
                    <a:pt x="2206113" y="87079"/>
                    <a:pt x="2396418" y="237834"/>
                    <a:pt x="2278505" y="119921"/>
                  </a:cubicBezTo>
                  <a:cubicBezTo>
                    <a:pt x="2265766" y="107182"/>
                    <a:pt x="2247602" y="101196"/>
                    <a:pt x="2233534" y="89941"/>
                  </a:cubicBezTo>
                  <a:cubicBezTo>
                    <a:pt x="2194595" y="58790"/>
                    <a:pt x="2210495" y="53052"/>
                    <a:pt x="2158583" y="29980"/>
                  </a:cubicBezTo>
                  <a:cubicBezTo>
                    <a:pt x="2129705" y="17145"/>
                    <a:pt x="2068642" y="0"/>
                    <a:pt x="2068642" y="0"/>
                  </a:cubicBezTo>
                  <a:cubicBezTo>
                    <a:pt x="1983698" y="4997"/>
                    <a:pt x="1898518" y="6923"/>
                    <a:pt x="1813810" y="14990"/>
                  </a:cubicBezTo>
                  <a:cubicBezTo>
                    <a:pt x="1787459" y="17500"/>
                    <a:pt x="1735859" y="35976"/>
                    <a:pt x="1708878" y="44970"/>
                  </a:cubicBezTo>
                  <a:cubicBezTo>
                    <a:pt x="1678898" y="64957"/>
                    <a:pt x="1653120" y="93537"/>
                    <a:pt x="1618937" y="104931"/>
                  </a:cubicBezTo>
                  <a:lnTo>
                    <a:pt x="1528996" y="134911"/>
                  </a:lnTo>
                  <a:cubicBezTo>
                    <a:pt x="1519003" y="144905"/>
                    <a:pt x="1511657" y="158572"/>
                    <a:pt x="1499016" y="164892"/>
                  </a:cubicBezTo>
                  <a:cubicBezTo>
                    <a:pt x="1470750" y="179025"/>
                    <a:pt x="1409075" y="194872"/>
                    <a:pt x="1409075" y="194872"/>
                  </a:cubicBezTo>
                  <a:cubicBezTo>
                    <a:pt x="1329128" y="189875"/>
                    <a:pt x="1248246" y="193051"/>
                    <a:pt x="1169233" y="179882"/>
                  </a:cubicBezTo>
                  <a:cubicBezTo>
                    <a:pt x="1155292" y="177558"/>
                    <a:pt x="1150288" y="158730"/>
                    <a:pt x="1139252" y="149901"/>
                  </a:cubicBezTo>
                  <a:cubicBezTo>
                    <a:pt x="1125184" y="138647"/>
                    <a:pt x="1112088" y="122660"/>
                    <a:pt x="1094282" y="119921"/>
                  </a:cubicBezTo>
                  <a:cubicBezTo>
                    <a:pt x="1044896" y="112323"/>
                    <a:pt x="1006839" y="117423"/>
                    <a:pt x="959370" y="119921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333314E-0B37-4469-B193-78DBA4AC0874}"/>
              </a:ext>
            </a:extLst>
          </p:cNvPr>
          <p:cNvGrpSpPr/>
          <p:nvPr/>
        </p:nvGrpSpPr>
        <p:grpSpPr>
          <a:xfrm>
            <a:off x="424723" y="4361293"/>
            <a:ext cx="3934923" cy="2330970"/>
            <a:chOff x="579616" y="4182256"/>
            <a:chExt cx="3934923" cy="233097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66979B-F25F-4D61-AAB3-153BC732E8AF}"/>
                </a:ext>
              </a:extLst>
            </p:cNvPr>
            <p:cNvSpPr/>
            <p:nvPr/>
          </p:nvSpPr>
          <p:spPr>
            <a:xfrm>
              <a:off x="584616" y="4182256"/>
              <a:ext cx="3927423" cy="233097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C19BF98-9622-4E91-94C8-64284EEB86CE}"/>
                </a:ext>
              </a:extLst>
            </p:cNvPr>
            <p:cNvCxnSpPr/>
            <p:nvPr/>
          </p:nvCxnSpPr>
          <p:spPr>
            <a:xfrm>
              <a:off x="929390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8AABAC5-B6D5-4B49-B25E-EACE552653C8}"/>
                </a:ext>
              </a:extLst>
            </p:cNvPr>
            <p:cNvCxnSpPr/>
            <p:nvPr/>
          </p:nvCxnSpPr>
          <p:spPr>
            <a:xfrm>
              <a:off x="1291652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5C3B4C1-53F2-403E-852A-1B2EE9CB1268}"/>
                </a:ext>
              </a:extLst>
            </p:cNvPr>
            <p:cNvCxnSpPr/>
            <p:nvPr/>
          </p:nvCxnSpPr>
          <p:spPr>
            <a:xfrm>
              <a:off x="1621436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E48440-3D78-47AC-9C5D-B57C525E9E92}"/>
                </a:ext>
              </a:extLst>
            </p:cNvPr>
            <p:cNvCxnSpPr/>
            <p:nvPr/>
          </p:nvCxnSpPr>
          <p:spPr>
            <a:xfrm>
              <a:off x="1983698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F3A39C1-4027-457C-BE9F-671E4C72B318}"/>
                </a:ext>
              </a:extLst>
            </p:cNvPr>
            <p:cNvCxnSpPr/>
            <p:nvPr/>
          </p:nvCxnSpPr>
          <p:spPr>
            <a:xfrm>
              <a:off x="2325974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9D4154-EAE4-471B-A5D4-15764C3A4F3A}"/>
                </a:ext>
              </a:extLst>
            </p:cNvPr>
            <p:cNvCxnSpPr/>
            <p:nvPr/>
          </p:nvCxnSpPr>
          <p:spPr>
            <a:xfrm>
              <a:off x="2688236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32E64E-95F0-4639-AB38-96C8F201FBBA}"/>
                </a:ext>
              </a:extLst>
            </p:cNvPr>
            <p:cNvCxnSpPr/>
            <p:nvPr/>
          </p:nvCxnSpPr>
          <p:spPr>
            <a:xfrm>
              <a:off x="3018020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7DA8E94-123B-43EC-8274-290531FAB8F5}"/>
                </a:ext>
              </a:extLst>
            </p:cNvPr>
            <p:cNvCxnSpPr/>
            <p:nvPr/>
          </p:nvCxnSpPr>
          <p:spPr>
            <a:xfrm>
              <a:off x="3380282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18A367D-3722-471F-BF89-FE9DD95E9FFF}"/>
                </a:ext>
              </a:extLst>
            </p:cNvPr>
            <p:cNvCxnSpPr/>
            <p:nvPr/>
          </p:nvCxnSpPr>
          <p:spPr>
            <a:xfrm>
              <a:off x="3752538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F1DE3DD-ADB7-48ED-9B76-28067C594897}"/>
                </a:ext>
              </a:extLst>
            </p:cNvPr>
            <p:cNvCxnSpPr/>
            <p:nvPr/>
          </p:nvCxnSpPr>
          <p:spPr>
            <a:xfrm>
              <a:off x="4114800" y="4182256"/>
              <a:ext cx="0" cy="233097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D96B4E9-D947-4D92-966B-0E6747EBA591}"/>
                </a:ext>
              </a:extLst>
            </p:cNvPr>
            <p:cNvCxnSpPr/>
            <p:nvPr/>
          </p:nvCxnSpPr>
          <p:spPr>
            <a:xfrm>
              <a:off x="584616" y="4510606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312D6A8-D381-4E7D-B8CC-904185693151}"/>
                </a:ext>
              </a:extLst>
            </p:cNvPr>
            <p:cNvCxnSpPr/>
            <p:nvPr/>
          </p:nvCxnSpPr>
          <p:spPr>
            <a:xfrm>
              <a:off x="587116" y="4827896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3CDEA4B-6771-4625-98B0-4F83E741084D}"/>
                </a:ext>
              </a:extLst>
            </p:cNvPr>
            <p:cNvCxnSpPr/>
            <p:nvPr/>
          </p:nvCxnSpPr>
          <p:spPr>
            <a:xfrm>
              <a:off x="582116" y="5142692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0F6FF3-F6D6-41A6-A3BB-6DE02B2E3306}"/>
                </a:ext>
              </a:extLst>
            </p:cNvPr>
            <p:cNvCxnSpPr/>
            <p:nvPr/>
          </p:nvCxnSpPr>
          <p:spPr>
            <a:xfrm>
              <a:off x="584616" y="5459982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033709E-6209-4861-9B40-FBCD002994B6}"/>
                </a:ext>
              </a:extLst>
            </p:cNvPr>
            <p:cNvCxnSpPr/>
            <p:nvPr/>
          </p:nvCxnSpPr>
          <p:spPr>
            <a:xfrm>
              <a:off x="579616" y="5819747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8B2543A-9056-4716-9F1B-609C721A66C1}"/>
                </a:ext>
              </a:extLst>
            </p:cNvPr>
            <p:cNvCxnSpPr/>
            <p:nvPr/>
          </p:nvCxnSpPr>
          <p:spPr>
            <a:xfrm>
              <a:off x="582116" y="6137037"/>
              <a:ext cx="39274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5" name="Picture 34" descr="A squirrel on a tree branch&#10;&#10;Description automatically generated">
            <a:extLst>
              <a:ext uri="{FF2B5EF4-FFF2-40B4-BE49-F238E27FC236}">
                <a16:creationId xmlns:a16="http://schemas.microsoft.com/office/drawing/2014/main" id="{5CC6EA24-178B-45ED-A899-5CA5DB747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661" y="757248"/>
            <a:ext cx="3447728" cy="2585796"/>
          </a:xfrm>
          <a:prstGeom prst="rect">
            <a:avLst/>
          </a:prstGeom>
        </p:spPr>
      </p:pic>
      <p:pic>
        <p:nvPicPr>
          <p:cNvPr id="37" name="Picture 36" descr="A group of sheep standing on top of a dry grass field&#10;&#10;Description automatically generated">
            <a:extLst>
              <a:ext uri="{FF2B5EF4-FFF2-40B4-BE49-F238E27FC236}">
                <a16:creationId xmlns:a16="http://schemas.microsoft.com/office/drawing/2014/main" id="{3D96A2C3-318E-44DF-9182-47805104BB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9" t="7431" r="16339"/>
          <a:stretch/>
        </p:blipFill>
        <p:spPr>
          <a:xfrm>
            <a:off x="4798108" y="3441906"/>
            <a:ext cx="3292834" cy="3281212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03D0B111-4F24-48A0-911B-CC0822C61471}"/>
              </a:ext>
            </a:extLst>
          </p:cNvPr>
          <p:cNvSpPr txBox="1"/>
          <p:nvPr/>
        </p:nvSpPr>
        <p:spPr>
          <a:xfrm>
            <a:off x="8202113" y="2459504"/>
            <a:ext cx="41397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S</a:t>
            </a:r>
            <a:r>
              <a:rPr lang="en-US" sz="2400" dirty="0"/>
              <a:t>: the set of all possible sites</a:t>
            </a:r>
          </a:p>
          <a:p>
            <a:endParaRPr lang="en-US" sz="2400" dirty="0"/>
          </a:p>
          <a:p>
            <a:r>
              <a:rPr lang="en-US" sz="2400" i="1" dirty="0"/>
              <a:t>s:</a:t>
            </a:r>
            <a:r>
              <a:rPr lang="en-US" sz="2400" dirty="0"/>
              <a:t> the sample of sites observed</a:t>
            </a:r>
          </a:p>
          <a:p>
            <a:endParaRPr lang="en-US" sz="2400" i="1" dirty="0"/>
          </a:p>
          <a:p>
            <a:r>
              <a:rPr lang="en-US" sz="2400" i="1" dirty="0"/>
              <a:t>i</a:t>
            </a:r>
            <a:r>
              <a:rPr lang="en-US" sz="2400" dirty="0"/>
              <a:t>: common index for sites</a:t>
            </a:r>
          </a:p>
        </p:txBody>
      </p:sp>
    </p:spTree>
    <p:extLst>
      <p:ext uri="{BB962C8B-B14F-4D97-AF65-F5344CB8AC3E}">
        <p14:creationId xmlns:p14="http://schemas.microsoft.com/office/powerpoint/2010/main" val="81949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00EB8E9-432F-486D-9746-8E3E046B88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485411"/>
              </p:ext>
            </p:extLst>
          </p:nvPr>
        </p:nvGraphicFramePr>
        <p:xfrm>
          <a:off x="1910151" y="1376836"/>
          <a:ext cx="1878455" cy="17646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" name="Equation" r:id="rId4" imgW="419040" imgH="393480" progId="Equation.KSEE3">
                  <p:embed/>
                </p:oleObj>
              </mc:Choice>
              <mc:Fallback>
                <p:oleObj name="Equation" r:id="rId4" imgW="419040" imgH="39348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10151" y="1376836"/>
                        <a:ext cx="1878455" cy="17646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121CBE7-4A0E-4C21-BA35-0363DAC4F8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5438406"/>
              </p:ext>
            </p:extLst>
          </p:nvPr>
        </p:nvGraphicFramePr>
        <p:xfrm>
          <a:off x="547452" y="3815178"/>
          <a:ext cx="4603855" cy="15512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8" name="Equation" r:id="rId6" imgW="1168200" imgH="393480" progId="Equation.KSEE3">
                  <p:embed/>
                </p:oleObj>
              </mc:Choice>
              <mc:Fallback>
                <p:oleObj name="Equation" r:id="rId6" imgW="1168200" imgH="393480" progId="Equation.KSEE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7452" y="3815178"/>
                        <a:ext cx="4603855" cy="15512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09EF5DE-B0FD-4551-8761-4808D97B5B65}"/>
              </a:ext>
            </a:extLst>
          </p:cNvPr>
          <p:cNvSpPr txBox="1"/>
          <p:nvPr/>
        </p:nvSpPr>
        <p:spPr>
          <a:xfrm>
            <a:off x="6715593" y="2459504"/>
            <a:ext cx="524509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: number of sites with detections</a:t>
            </a:r>
          </a:p>
          <a:p>
            <a:endParaRPr lang="en-US" sz="2400" i="1" dirty="0"/>
          </a:p>
          <a:p>
            <a:r>
              <a:rPr lang="en-US" sz="2400" i="1" dirty="0"/>
              <a:t>s</a:t>
            </a:r>
            <a:r>
              <a:rPr lang="en-US" sz="2400" dirty="0"/>
              <a:t>: total number of sites</a:t>
            </a:r>
          </a:p>
          <a:p>
            <a:endParaRPr lang="en-US" sz="2400" dirty="0"/>
          </a:p>
          <a:p>
            <a:r>
              <a:rPr lang="el-GR" sz="2400" dirty="0"/>
              <a:t>Ψ</a:t>
            </a:r>
            <a:r>
              <a:rPr lang="en-US" sz="2400" dirty="0"/>
              <a:t>: probability (proportion) of occupancy</a:t>
            </a:r>
            <a:endParaRPr lang="en-US" sz="2400" i="1" dirty="0"/>
          </a:p>
        </p:txBody>
      </p:sp>
      <p:pic>
        <p:nvPicPr>
          <p:cNvPr id="6" name="Picture 5" descr="A group of people flying kites on a beach&#10;&#10;Description automatically generated">
            <a:extLst>
              <a:ext uri="{FF2B5EF4-FFF2-40B4-BE49-F238E27FC236}">
                <a16:creationId xmlns:a16="http://schemas.microsoft.com/office/drawing/2014/main" id="{8C5CFC31-801E-4EBC-AA1F-5C6BED1102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7BCE7F-0412-46C4-9E57-BEC3D4B9FE38}"/>
              </a:ext>
            </a:extLst>
          </p:cNvPr>
          <p:cNvSpPr txBox="1"/>
          <p:nvPr/>
        </p:nvSpPr>
        <p:spPr>
          <a:xfrm>
            <a:off x="257331" y="179884"/>
            <a:ext cx="5184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If the surveyor were perfect…</a:t>
            </a:r>
          </a:p>
        </p:txBody>
      </p:sp>
    </p:spTree>
    <p:extLst>
      <p:ext uri="{BB962C8B-B14F-4D97-AF65-F5344CB8AC3E}">
        <p14:creationId xmlns:p14="http://schemas.microsoft.com/office/powerpoint/2010/main" val="2865399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unset over a body of water&#10;&#10;Description automatically generated">
            <a:extLst>
              <a:ext uri="{FF2B5EF4-FFF2-40B4-BE49-F238E27FC236}">
                <a16:creationId xmlns:a16="http://schemas.microsoft.com/office/drawing/2014/main" id="{A4800DB4-113F-472D-B95F-199348D6D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63B3F5-0FB7-44BA-BDE5-D4270F7B60B2}"/>
              </a:ext>
            </a:extLst>
          </p:cNvPr>
          <p:cNvSpPr txBox="1"/>
          <p:nvPr/>
        </p:nvSpPr>
        <p:spPr>
          <a:xfrm>
            <a:off x="257331" y="179884"/>
            <a:ext cx="5184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But surveyors are not perfect.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26AF951-0881-4611-ABAB-4215893993DD}"/>
              </a:ext>
            </a:extLst>
          </p:cNvPr>
          <p:cNvSpPr/>
          <p:nvPr/>
        </p:nvSpPr>
        <p:spPr>
          <a:xfrm>
            <a:off x="1501514" y="1704414"/>
            <a:ext cx="9188971" cy="4152275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3200" u="sng" dirty="0">
                <a:latin typeface="Bahnschrift SemiBold" panose="020B0502040204020203" pitchFamily="34" charset="0"/>
              </a:rPr>
              <a:t>Previous approaches: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Modify field methods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Index counts; relative comparisons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Ad hoc methods – estimate detection probability separately</a:t>
            </a:r>
          </a:p>
        </p:txBody>
      </p:sp>
    </p:spTree>
    <p:extLst>
      <p:ext uri="{BB962C8B-B14F-4D97-AF65-F5344CB8AC3E}">
        <p14:creationId xmlns:p14="http://schemas.microsoft.com/office/powerpoint/2010/main" val="2524416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9AC6C6-5FE7-4A6E-8FA2-8F04C05364CC}"/>
              </a:ext>
            </a:extLst>
          </p:cNvPr>
          <p:cNvSpPr txBox="1"/>
          <p:nvPr/>
        </p:nvSpPr>
        <p:spPr>
          <a:xfrm>
            <a:off x="257331" y="179884"/>
            <a:ext cx="6533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introduction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6C7E7BB-912A-48C4-A9E9-F2998D017DEC}"/>
              </a:ext>
            </a:extLst>
          </p:cNvPr>
          <p:cNvSpPr/>
          <p:nvPr/>
        </p:nvSpPr>
        <p:spPr>
          <a:xfrm>
            <a:off x="1128009" y="1271295"/>
            <a:ext cx="9935981" cy="5017240"/>
          </a:xfrm>
          <a:prstGeom prst="round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Estimate both parameters at the same time: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ψ: probability of occupancy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i="1" dirty="0">
                <a:latin typeface="Bahnschrift" panose="020B0502040204020203" pitchFamily="34" charset="0"/>
              </a:rPr>
              <a:t>p</a:t>
            </a:r>
            <a:r>
              <a:rPr lang="en-US" sz="3200" dirty="0">
                <a:latin typeface="Bahnschrift" panose="020B0502040204020203" pitchFamily="34" charset="0"/>
              </a:rPr>
              <a:t>: probability of detection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Can use maximum likelihood or Bayesian methods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ahnschrift" panose="020B0502040204020203" pitchFamily="34" charset="0"/>
              </a:rPr>
              <a:t>Appropriate estimates of uncertainty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797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966F95-B191-4B81-8C2B-8B498DEF3416}"/>
              </a:ext>
            </a:extLst>
          </p:cNvPr>
          <p:cNvSpPr txBox="1"/>
          <p:nvPr/>
        </p:nvSpPr>
        <p:spPr>
          <a:xfrm>
            <a:off x="257331" y="179884"/>
            <a:ext cx="7777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detection history (h</a:t>
            </a:r>
            <a:r>
              <a:rPr lang="en-US" sz="2800" i="1" baseline="-25000" dirty="0">
                <a:latin typeface="Bahnschrift SemiBold" panose="020B0502040204020203" pitchFamily="34" charset="0"/>
              </a:rPr>
              <a:t>i</a:t>
            </a:r>
            <a:r>
              <a:rPr lang="en-US" sz="2800" dirty="0">
                <a:latin typeface="Bahnschrift SemiBold" panose="020B0502040204020203" pitchFamily="34" charset="0"/>
              </a:rPr>
              <a:t>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F1299B5-7216-40DD-8103-1C08517C81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769350"/>
              </p:ext>
            </p:extLst>
          </p:nvPr>
        </p:nvGraphicFramePr>
        <p:xfrm>
          <a:off x="534649" y="1619076"/>
          <a:ext cx="7222760" cy="4111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5690">
                  <a:extLst>
                    <a:ext uri="{9D8B030D-6E8A-4147-A177-3AD203B41FA5}">
                      <a16:colId xmlns:a16="http://schemas.microsoft.com/office/drawing/2014/main" val="1138806743"/>
                    </a:ext>
                  </a:extLst>
                </a:gridCol>
                <a:gridCol w="1805690">
                  <a:extLst>
                    <a:ext uri="{9D8B030D-6E8A-4147-A177-3AD203B41FA5}">
                      <a16:colId xmlns:a16="http://schemas.microsoft.com/office/drawing/2014/main" val="3990231794"/>
                    </a:ext>
                  </a:extLst>
                </a:gridCol>
                <a:gridCol w="1805690">
                  <a:extLst>
                    <a:ext uri="{9D8B030D-6E8A-4147-A177-3AD203B41FA5}">
                      <a16:colId xmlns:a16="http://schemas.microsoft.com/office/drawing/2014/main" val="3366633668"/>
                    </a:ext>
                  </a:extLst>
                </a:gridCol>
                <a:gridCol w="1805690">
                  <a:extLst>
                    <a:ext uri="{9D8B030D-6E8A-4147-A177-3AD203B41FA5}">
                      <a16:colId xmlns:a16="http://schemas.microsoft.com/office/drawing/2014/main" val="2142882461"/>
                    </a:ext>
                  </a:extLst>
                </a:gridCol>
              </a:tblGrid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Visit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5854275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9169549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6020435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983409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1023876"/>
                  </a:ext>
                </a:extLst>
              </a:tr>
              <a:tr h="685245">
                <a:tc>
                  <a:txBody>
                    <a:bodyPr/>
                    <a:lstStyle/>
                    <a:p>
                      <a:pPr algn="ctr"/>
                      <a:r>
                        <a:rPr lang="en-US" sz="2400" i="1" dirty="0"/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1750907"/>
                  </a:ext>
                </a:extLst>
              </a:tr>
            </a:tbl>
          </a:graphicData>
        </a:graphic>
      </p:graphicFrame>
      <p:pic>
        <p:nvPicPr>
          <p:cNvPr id="5" name="Graphic 4" descr="Checkmark">
            <a:extLst>
              <a:ext uri="{FF2B5EF4-FFF2-40B4-BE49-F238E27FC236}">
                <a16:creationId xmlns:a16="http://schemas.microsoft.com/office/drawing/2014/main" id="{6456FD31-17F5-43A7-8494-EDF79D9A26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22314" y="2162331"/>
            <a:ext cx="941882" cy="941882"/>
          </a:xfrm>
          <a:prstGeom prst="rect">
            <a:avLst/>
          </a:prstGeom>
        </p:spPr>
      </p:pic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CF37F0C0-BB65-4CAF-BE61-273F22E83D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22314" y="2812228"/>
            <a:ext cx="941882" cy="941882"/>
          </a:xfrm>
          <a:prstGeom prst="rect">
            <a:avLst/>
          </a:prstGeom>
        </p:spPr>
      </p:pic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8D9412A7-E487-4A45-86FF-CFEC4DD70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22314" y="4143068"/>
            <a:ext cx="941882" cy="941882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C4E290AC-0280-4844-8380-14238ABD5E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78662" y="2162331"/>
            <a:ext cx="941882" cy="941882"/>
          </a:xfrm>
          <a:prstGeom prst="rect">
            <a:avLst/>
          </a:prstGeom>
        </p:spPr>
      </p:pic>
      <p:pic>
        <p:nvPicPr>
          <p:cNvPr id="9" name="Graphic 8" descr="Checkmark">
            <a:extLst>
              <a:ext uri="{FF2B5EF4-FFF2-40B4-BE49-F238E27FC236}">
                <a16:creationId xmlns:a16="http://schemas.microsoft.com/office/drawing/2014/main" id="{D378249B-848C-4A72-8BA2-84DB150CC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35010" y="2162331"/>
            <a:ext cx="941882" cy="941882"/>
          </a:xfrm>
          <a:prstGeom prst="rect">
            <a:avLst/>
          </a:prstGeom>
        </p:spPr>
      </p:pic>
      <p:pic>
        <p:nvPicPr>
          <p:cNvPr id="10" name="Graphic 9" descr="Checkmark">
            <a:extLst>
              <a:ext uri="{FF2B5EF4-FFF2-40B4-BE49-F238E27FC236}">
                <a16:creationId xmlns:a16="http://schemas.microsoft.com/office/drawing/2014/main" id="{DAC744A1-C136-42BB-B6C4-DE06D20AB4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35010" y="4143068"/>
            <a:ext cx="941882" cy="941882"/>
          </a:xfrm>
          <a:prstGeom prst="rect">
            <a:avLst/>
          </a:prstGeom>
        </p:spPr>
      </p:pic>
      <p:pic>
        <p:nvPicPr>
          <p:cNvPr id="12" name="Graphic 11" descr="Close">
            <a:extLst>
              <a:ext uri="{FF2B5EF4-FFF2-40B4-BE49-F238E27FC236}">
                <a16:creationId xmlns:a16="http://schemas.microsoft.com/office/drawing/2014/main" id="{BC2B91E6-5470-4492-9CE7-3E074D149A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6177" y="2839710"/>
            <a:ext cx="914400" cy="914400"/>
          </a:xfrm>
          <a:prstGeom prst="rect">
            <a:avLst/>
          </a:prstGeom>
        </p:spPr>
      </p:pic>
      <p:pic>
        <p:nvPicPr>
          <p:cNvPr id="13" name="Graphic 12" descr="Close">
            <a:extLst>
              <a:ext uri="{FF2B5EF4-FFF2-40B4-BE49-F238E27FC236}">
                <a16:creationId xmlns:a16="http://schemas.microsoft.com/office/drawing/2014/main" id="{0B8AFA45-7C75-44E2-AE26-94AB030DF0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6177" y="3572262"/>
            <a:ext cx="914400" cy="890342"/>
          </a:xfrm>
          <a:prstGeom prst="rect">
            <a:avLst/>
          </a:prstGeom>
        </p:spPr>
      </p:pic>
      <p:pic>
        <p:nvPicPr>
          <p:cNvPr id="14" name="Graphic 13" descr="Close">
            <a:extLst>
              <a:ext uri="{FF2B5EF4-FFF2-40B4-BE49-F238E27FC236}">
                <a16:creationId xmlns:a16="http://schemas.microsoft.com/office/drawing/2014/main" id="{42432A04-34B3-4B26-B809-B55C20C09F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37510" y="2839710"/>
            <a:ext cx="914400" cy="914400"/>
          </a:xfrm>
          <a:prstGeom prst="rect">
            <a:avLst/>
          </a:prstGeom>
        </p:spPr>
      </p:pic>
      <p:pic>
        <p:nvPicPr>
          <p:cNvPr id="15" name="Graphic 14" descr="Close">
            <a:extLst>
              <a:ext uri="{FF2B5EF4-FFF2-40B4-BE49-F238E27FC236}">
                <a16:creationId xmlns:a16="http://schemas.microsoft.com/office/drawing/2014/main" id="{989E8E38-A943-4711-B053-5E270EDB1F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35010" y="3622346"/>
            <a:ext cx="914400" cy="914400"/>
          </a:xfrm>
          <a:prstGeom prst="rect">
            <a:avLst/>
          </a:prstGeom>
        </p:spPr>
      </p:pic>
      <p:pic>
        <p:nvPicPr>
          <p:cNvPr id="16" name="Graphic 15" descr="Close">
            <a:extLst>
              <a:ext uri="{FF2B5EF4-FFF2-40B4-BE49-F238E27FC236}">
                <a16:creationId xmlns:a16="http://schemas.microsoft.com/office/drawing/2014/main" id="{E4179936-C4AE-4D52-866F-35DEBA44D0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71167" y="4273503"/>
            <a:ext cx="914400" cy="914400"/>
          </a:xfrm>
          <a:prstGeom prst="rect">
            <a:avLst/>
          </a:prstGeom>
        </p:spPr>
      </p:pic>
      <p:pic>
        <p:nvPicPr>
          <p:cNvPr id="17" name="Graphic 16" descr="Close">
            <a:extLst>
              <a:ext uri="{FF2B5EF4-FFF2-40B4-BE49-F238E27FC236}">
                <a16:creationId xmlns:a16="http://schemas.microsoft.com/office/drawing/2014/main" id="{D9C18B5F-336E-4EA6-BC80-83738933C3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8587" y="3505130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F220C7-3197-46FA-BF2F-126E9001E6C5}"/>
              </a:ext>
            </a:extLst>
          </p:cNvPr>
          <p:cNvSpPr txBox="1"/>
          <p:nvPr/>
        </p:nvSpPr>
        <p:spPr>
          <a:xfrm>
            <a:off x="8034728" y="2428407"/>
            <a:ext cx="40323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1</a:t>
            </a:r>
            <a:r>
              <a:rPr lang="en-US" sz="2800" dirty="0"/>
              <a:t> = 1,1,1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7C9317-530E-440A-9FE0-441B5CFBAFD5}"/>
              </a:ext>
            </a:extLst>
          </p:cNvPr>
          <p:cNvSpPr/>
          <p:nvPr/>
        </p:nvSpPr>
        <p:spPr>
          <a:xfrm>
            <a:off x="8034728" y="3099126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2</a:t>
            </a:r>
            <a:r>
              <a:rPr lang="en-US" sz="2800" dirty="0"/>
              <a:t> = 1,0,0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DE3F65-8D78-4828-ABBE-0D9DDC05408F}"/>
              </a:ext>
            </a:extLst>
          </p:cNvPr>
          <p:cNvSpPr/>
          <p:nvPr/>
        </p:nvSpPr>
        <p:spPr>
          <a:xfrm>
            <a:off x="8034728" y="3769845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3 </a:t>
            </a:r>
            <a:r>
              <a:rPr lang="en-US" sz="2800" dirty="0"/>
              <a:t>= 0,0,0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8A7B7-A840-4EEA-A351-0D1098F3FAA2}"/>
              </a:ext>
            </a:extLst>
          </p:cNvPr>
          <p:cNvSpPr/>
          <p:nvPr/>
        </p:nvSpPr>
        <p:spPr>
          <a:xfrm>
            <a:off x="8034728" y="4440564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4</a:t>
            </a:r>
            <a:r>
              <a:rPr lang="en-US" sz="2800" dirty="0"/>
              <a:t> = 1,0,1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CC51D2D-3EE8-453E-B51F-D0F3A2241CF8}"/>
              </a:ext>
            </a:extLst>
          </p:cNvPr>
          <p:cNvSpPr/>
          <p:nvPr/>
        </p:nvSpPr>
        <p:spPr>
          <a:xfrm>
            <a:off x="8034728" y="5111283"/>
            <a:ext cx="20095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/>
              <a:t>i</a:t>
            </a:r>
            <a:r>
              <a:rPr lang="en-US" sz="2800" dirty="0"/>
              <a:t> =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20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9D44E-7EFF-4C61-8B22-0F7834BEE963}"/>
              </a:ext>
            </a:extLst>
          </p:cNvPr>
          <p:cNvSpPr txBox="1"/>
          <p:nvPr/>
        </p:nvSpPr>
        <p:spPr>
          <a:xfrm>
            <a:off x="257331" y="179884"/>
            <a:ext cx="9396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ahnschrift SemiBold" panose="020B0502040204020203" pitchFamily="34" charset="0"/>
              </a:rPr>
              <a:t>A model-based approach: parameters and probabilities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3657F97-F042-4465-A909-1212A97BD607}"/>
              </a:ext>
            </a:extLst>
          </p:cNvPr>
          <p:cNvGrpSpPr/>
          <p:nvPr/>
        </p:nvGrpSpPr>
        <p:grpSpPr>
          <a:xfrm>
            <a:off x="789482" y="1341120"/>
            <a:ext cx="10613036" cy="2560320"/>
            <a:chOff x="644577" y="1584960"/>
            <a:chExt cx="10613036" cy="256032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634222C-BAF9-453B-A429-64CCF84424ED}"/>
                </a:ext>
              </a:extLst>
            </p:cNvPr>
            <p:cNvSpPr/>
            <p:nvPr/>
          </p:nvSpPr>
          <p:spPr>
            <a:xfrm>
              <a:off x="644577" y="1584960"/>
              <a:ext cx="10613036" cy="2560320"/>
            </a:xfrm>
            <a:prstGeom prst="roundRect">
              <a:avLst/>
            </a:prstGeom>
            <a:ln w="285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>
                <a:lnSpc>
                  <a:spcPct val="150000"/>
                </a:lnSpc>
              </a:pPr>
              <a:r>
                <a:rPr lang="en-US" sz="2800" dirty="0"/>
                <a:t>How can “1” arise?</a:t>
              </a:r>
            </a:p>
            <a:p>
              <a:pPr algn="ctr">
                <a:lnSpc>
                  <a:spcPct val="150000"/>
                </a:lnSpc>
              </a:pPr>
              <a:r>
                <a:rPr lang="en-US" sz="2800" dirty="0"/>
                <a:t>The species was present, and the species was detected.</a:t>
              </a:r>
            </a:p>
            <a:p>
              <a:pPr algn="ctr">
                <a:lnSpc>
                  <a:spcPct val="150000"/>
                </a:lnSpc>
              </a:pPr>
              <a:endParaRPr lang="en-US" sz="2800" dirty="0"/>
            </a:p>
          </p:txBody>
        </p:sp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C86B3293-247C-42B7-8324-1416470BBC4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706162800"/>
                </p:ext>
              </p:extLst>
            </p:nvPr>
          </p:nvGraphicFramePr>
          <p:xfrm>
            <a:off x="5426127" y="3429000"/>
            <a:ext cx="1339746" cy="58055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88" name="Equation" r:id="rId4" imgW="380880" imgH="164880" progId="Equation.KSEE3">
                    <p:embed/>
                  </p:oleObj>
                </mc:Choice>
                <mc:Fallback>
                  <p:oleObj name="Equation" r:id="rId4" imgW="380880" imgH="16488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5426127" y="3429000"/>
                          <a:ext cx="1339746" cy="58055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638A146-C131-4A37-8DA4-A7E03D646697}"/>
              </a:ext>
            </a:extLst>
          </p:cNvPr>
          <p:cNvGrpSpPr/>
          <p:nvPr/>
        </p:nvGrpSpPr>
        <p:grpSpPr>
          <a:xfrm>
            <a:off x="789482" y="4023360"/>
            <a:ext cx="10701478" cy="2392680"/>
            <a:chOff x="789482" y="4023360"/>
            <a:chExt cx="10701478" cy="239268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754403A-DBDB-4ACA-8E05-EA44DDD903B5}"/>
                </a:ext>
              </a:extLst>
            </p:cNvPr>
            <p:cNvSpPr/>
            <p:nvPr/>
          </p:nvSpPr>
          <p:spPr>
            <a:xfrm>
              <a:off x="789482" y="4023360"/>
              <a:ext cx="10701478" cy="2392680"/>
            </a:xfrm>
            <a:prstGeom prst="roundRect">
              <a:avLst/>
            </a:prstGeom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>
                <a:lnSpc>
                  <a:spcPct val="150000"/>
                </a:lnSpc>
              </a:pPr>
              <a:r>
                <a:rPr lang="en-US" sz="2800" dirty="0"/>
                <a:t>How can “0” arise?</a:t>
              </a:r>
            </a:p>
            <a:p>
              <a:pPr algn="ctr">
                <a:lnSpc>
                  <a:spcPct val="150000"/>
                </a:lnSpc>
              </a:pPr>
              <a:r>
                <a:rPr lang="en-US" sz="2800" dirty="0"/>
                <a:t>The species was not present, </a:t>
              </a:r>
              <a:r>
                <a:rPr lang="en-US" sz="2800" u="sng" dirty="0"/>
                <a:t>or</a:t>
              </a:r>
              <a:r>
                <a:rPr lang="en-US" sz="2800" dirty="0"/>
                <a:t> it was present </a:t>
              </a:r>
              <a:r>
                <a:rPr lang="en-US" sz="2800" u="sng" dirty="0"/>
                <a:t>and</a:t>
              </a:r>
              <a:r>
                <a:rPr lang="en-US" sz="2800" dirty="0"/>
                <a:t> not detected </a:t>
              </a:r>
            </a:p>
          </p:txBody>
        </p:sp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BAF7414E-8CE7-4DD7-8984-8411AB2BF73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04473073"/>
                </p:ext>
              </p:extLst>
            </p:nvPr>
          </p:nvGraphicFramePr>
          <p:xfrm>
            <a:off x="4375967" y="5516880"/>
            <a:ext cx="3528508" cy="7315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89" name="Equation" r:id="rId6" imgW="1041120" imgH="215640" progId="Equation.KSEE3">
                    <p:embed/>
                  </p:oleObj>
                </mc:Choice>
                <mc:Fallback>
                  <p:oleObj name="Equation" r:id="rId6" imgW="1041120" imgH="215640" progId="Equation.KSEE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4375967" y="5516880"/>
                          <a:ext cx="3528508" cy="73152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5348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4104</TotalTime>
  <Words>882</Words>
  <Application>Microsoft Office PowerPoint</Application>
  <PresentationFormat>Widescreen</PresentationFormat>
  <Paragraphs>163</Paragraphs>
  <Slides>22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Bahnschrift</vt:lpstr>
      <vt:lpstr>Bahnschrift SemiBold</vt:lpstr>
      <vt:lpstr>Calibri</vt:lpstr>
      <vt:lpstr>Calibri Light</vt:lpstr>
      <vt:lpstr>Office Theme</vt:lpstr>
      <vt:lpstr>WPS Equation 3.0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Yanco</dc:creator>
  <cp:lastModifiedBy>Scott Yanco</cp:lastModifiedBy>
  <cp:revision>31</cp:revision>
  <dcterms:created xsi:type="dcterms:W3CDTF">2019-08-27T17:23:04Z</dcterms:created>
  <dcterms:modified xsi:type="dcterms:W3CDTF">2019-08-30T13:56:15Z</dcterms:modified>
</cp:coreProperties>
</file>

<file path=docProps/thumbnail.jpeg>
</file>